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9" r:id="rId6"/>
    <p:sldId id="260" r:id="rId7"/>
    <p:sldId id="264" r:id="rId8"/>
    <p:sldId id="262"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9" r:id="rId22"/>
    <p:sldId id="280" r:id="rId23"/>
    <p:sldId id="278" r:id="rId24"/>
    <p:sldId id="281" r:id="rId25"/>
    <p:sldId id="283" r:id="rId26"/>
    <p:sldId id="284" r:id="rId27"/>
    <p:sldId id="285" r:id="rId28"/>
    <p:sldId id="287" r:id="rId29"/>
    <p:sldId id="288" r:id="rId30"/>
    <p:sldId id="289" r:id="rId31"/>
    <p:sldId id="292" r:id="rId32"/>
    <p:sldId id="290" r:id="rId33"/>
    <p:sldId id="291" r:id="rId34"/>
    <p:sldId id="293" r:id="rId35"/>
    <p:sldId id="294" r:id="rId36"/>
    <p:sldId id="295" r:id="rId37"/>
    <p:sldId id="296" r:id="rId38"/>
    <p:sldId id="297" r:id="rId39"/>
    <p:sldId id="298" r:id="rId40"/>
    <p:sldId id="299"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20" r:id="rId60"/>
    <p:sldId id="319" r:id="rId61"/>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87" d="100"/>
          <a:sy n="87" d="100"/>
        </p:scale>
        <p:origin x="66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0D36C5C-BF01-4118-B8DB-9CF8304E81EB}" type="datetimeFigureOut">
              <a:rPr lang="ar-IQ" smtClean="0"/>
              <a:t>20/06/1440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816479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0D36C5C-BF01-4118-B8DB-9CF8304E81EB}" type="datetimeFigureOut">
              <a:rPr lang="ar-IQ" smtClean="0"/>
              <a:t>20/06/1440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1525021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0D36C5C-BF01-4118-B8DB-9CF8304E81EB}" type="datetimeFigureOut">
              <a:rPr lang="ar-IQ" smtClean="0"/>
              <a:t>20/06/1440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147475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0D36C5C-BF01-4118-B8DB-9CF8304E81EB}" type="datetimeFigureOut">
              <a:rPr lang="ar-IQ" smtClean="0"/>
              <a:t>20/06/1440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3448165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0D36C5C-BF01-4118-B8DB-9CF8304E81EB}" type="datetimeFigureOut">
              <a:rPr lang="ar-IQ" smtClean="0"/>
              <a:t>20/06/1440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410715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0D36C5C-BF01-4118-B8DB-9CF8304E81EB}" type="datetimeFigureOut">
              <a:rPr lang="ar-IQ" smtClean="0"/>
              <a:t>20/06/1440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258287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0D36C5C-BF01-4118-B8DB-9CF8304E81EB}" type="datetimeFigureOut">
              <a:rPr lang="ar-IQ" smtClean="0"/>
              <a:t>20/06/1440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3476966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0D36C5C-BF01-4118-B8DB-9CF8304E81EB}" type="datetimeFigureOut">
              <a:rPr lang="ar-IQ" smtClean="0"/>
              <a:t>20/06/1440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1827998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0D36C5C-BF01-4118-B8DB-9CF8304E81EB}" type="datetimeFigureOut">
              <a:rPr lang="ar-IQ" smtClean="0"/>
              <a:t>20/06/1440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138340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0D36C5C-BF01-4118-B8DB-9CF8304E81EB}" type="datetimeFigureOut">
              <a:rPr lang="ar-IQ" smtClean="0"/>
              <a:t>20/06/1440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613365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0D36C5C-BF01-4118-B8DB-9CF8304E81EB}" type="datetimeFigureOut">
              <a:rPr lang="ar-IQ" smtClean="0"/>
              <a:t>20/06/1440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8177188-EC47-4FDA-B3BF-5928076A73FE}" type="slidenum">
              <a:rPr lang="ar-IQ" smtClean="0"/>
              <a:t>‹#›</a:t>
            </a:fld>
            <a:endParaRPr lang="ar-IQ"/>
          </a:p>
        </p:txBody>
      </p:sp>
    </p:spTree>
    <p:extLst>
      <p:ext uri="{BB962C8B-B14F-4D97-AF65-F5344CB8AC3E}">
        <p14:creationId xmlns:p14="http://schemas.microsoft.com/office/powerpoint/2010/main" val="3886411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0D36C5C-BF01-4118-B8DB-9CF8304E81EB}" type="datetimeFigureOut">
              <a:rPr lang="ar-IQ" smtClean="0"/>
              <a:t>20/06/1440</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177188-EC47-4FDA-B3BF-5928076A73FE}" type="slidenum">
              <a:rPr lang="ar-IQ" smtClean="0"/>
              <a:t>‹#›</a:t>
            </a:fld>
            <a:endParaRPr lang="ar-IQ"/>
          </a:p>
        </p:txBody>
      </p:sp>
    </p:spTree>
    <p:extLst>
      <p:ext uri="{BB962C8B-B14F-4D97-AF65-F5344CB8AC3E}">
        <p14:creationId xmlns:p14="http://schemas.microsoft.com/office/powerpoint/2010/main" val="2553338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ar.wikipedia.org/wiki/%D9%85%D9%88%D8%B2%D9%8A%D9%84%D8%A7_%D9%81%D9%8A%D8%B1%D9%81%D9%83%D8%B3" TargetMode="External"/><Relationship Id="rId2" Type="http://schemas.openxmlformats.org/officeDocument/2006/relationships/hyperlink" Target="https://ar.wikipedia.org/wiki/%D8%A5%D9%86%D8%AA%D8%B1%D9%86%D8%AA_%D8%A5%D9%83%D8%B3%D8%A8%D9%84%D9%88%D8%B1%D8%B1" TargetMode="External"/><Relationship Id="rId1" Type="http://schemas.openxmlformats.org/officeDocument/2006/relationships/slideLayout" Target="../slideLayouts/slideLayout2.xml"/><Relationship Id="rId6" Type="http://schemas.openxmlformats.org/officeDocument/2006/relationships/hyperlink" Target="https://ar.wikipedia.org/wiki/%D8%A3%D9%88%D8%A8%D8%B1%D8%A7" TargetMode="External"/><Relationship Id="rId5" Type="http://schemas.openxmlformats.org/officeDocument/2006/relationships/hyperlink" Target="https://ar.wikipedia.org/wiki/%D8%B3%D9%81%D8%A7%D8%B1%D9%8A" TargetMode="External"/><Relationship Id="rId4" Type="http://schemas.openxmlformats.org/officeDocument/2006/relationships/hyperlink" Target="https://ar.wikipedia.org/wiki/%D8%AC%D9%88%D8%AC%D9%84_%D9%83%D8%B1%D9%88%D9%85"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uodiyala.edu.i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ar.wikipedia.org/wiki/%D8%A7%D8%B3%D8%AA%D8%B1%D8%AC%D8%A7%D8%B9_%D8%A7%D9%84%D9%85%D8%B9%D9%84%D9%88%D9%85%D8%A7%D8%AA" TargetMode="External"/><Relationship Id="rId2" Type="http://schemas.openxmlformats.org/officeDocument/2006/relationships/hyperlink" Target="https://ar.wikipedia.org/wiki/%D9%84%D8%BA%D8%A9_%D8%A5%D9%86%D8%AC%D9%84%D9%8A%D8%B2%D9%8A%D8%A9" TargetMode="External"/><Relationship Id="rId1" Type="http://schemas.openxmlformats.org/officeDocument/2006/relationships/slideLayout" Target="../slideLayouts/slideLayout2.xml"/><Relationship Id="rId6" Type="http://schemas.openxmlformats.org/officeDocument/2006/relationships/hyperlink" Target="https://ar.wikipedia.org/wiki/%D9%85%D8%AD%D8%B1%D9%83_%D8%A8%D8%AD%D8%AB_(%D9%88%D9%8A%D8%A8)" TargetMode="External"/><Relationship Id="rId5" Type="http://schemas.openxmlformats.org/officeDocument/2006/relationships/hyperlink" Target="https://ar.wikipedia.org/wiki/%D8%B4%D8%A8%D9%83%D8%A9_%D8%B9%D9%86%D9%83%D8%A8%D9%88%D8%AA%D9%8A%D8%A9_%D8%B9%D8%A7%D9%84%D9%85%D9%8A%D8%A9" TargetMode="External"/><Relationship Id="rId4" Type="http://schemas.openxmlformats.org/officeDocument/2006/relationships/hyperlink" Target="https://ar.wikipedia.org/wiki/%D8%A5%D8%BA%D8%B1%D8%A7%D9%82_%D9%85%D8%B9%D9%84%D9%88%D9%85%D8%A7%D8%AA%D9%8A"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microsoft.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hyperlink" Target="http://www.microsoft.co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457484"/>
            <a:ext cx="10515600" cy="1325563"/>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algn="ctr"/>
            <a:r>
              <a:rPr lang="ar-IQ" sz="7200" b="1" dirty="0"/>
              <a:t>الانترنت </a:t>
            </a:r>
            <a:r>
              <a:rPr lang="ar-IQ" sz="7200" b="1" dirty="0" smtClean="0"/>
              <a:t>  </a:t>
            </a:r>
            <a:r>
              <a:rPr lang="en-US" sz="7200" b="1" dirty="0" smtClean="0"/>
              <a:t> The  Internet</a:t>
            </a:r>
            <a:endParaRPr lang="ar-IQ" sz="7200" b="1" dirty="0"/>
          </a:p>
        </p:txBody>
      </p:sp>
      <p:sp>
        <p:nvSpPr>
          <p:cNvPr id="3" name="عنصر نائب للمحتوى 2"/>
          <p:cNvSpPr>
            <a:spLocks noGrp="1"/>
          </p:cNvSpPr>
          <p:nvPr>
            <p:ph idx="1"/>
          </p:nvPr>
        </p:nvSpPr>
        <p:spPr>
          <a:solidFill>
            <a:schemeClr val="accent4">
              <a:lumMod val="20000"/>
              <a:lumOff val="80000"/>
            </a:schemeClr>
          </a:solidFill>
        </p:spPr>
        <p:txBody>
          <a:bodyPr>
            <a:normAutofit/>
          </a:bodyPr>
          <a:lstStyle/>
          <a:p>
            <a:endParaRPr lang="en-US" sz="3600" b="1" dirty="0"/>
          </a:p>
        </p:txBody>
      </p:sp>
    </p:spTree>
    <p:extLst>
      <p:ext uri="{BB962C8B-B14F-4D97-AF65-F5344CB8AC3E}">
        <p14:creationId xmlns:p14="http://schemas.microsoft.com/office/powerpoint/2010/main" val="4183724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فوائد </a:t>
            </a:r>
            <a:r>
              <a:rPr lang="ar-IQ" sz="5400" b="1" dirty="0" smtClean="0"/>
              <a:t>التشبيك </a:t>
            </a:r>
            <a:r>
              <a:rPr lang="en-US" sz="5400" b="1" dirty="0" smtClean="0"/>
              <a:t>Networking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fontScale="92500" lnSpcReduction="20000"/>
          </a:bodyPr>
          <a:lstStyle/>
          <a:p>
            <a:r>
              <a:rPr lang="ar-IQ" sz="3500" b="1" dirty="0"/>
              <a:t>يمكنك مشاركة المعلومات والمصادر على الشبكة ، وهذا يقدم عدة فوائد </a:t>
            </a:r>
            <a:r>
              <a:rPr lang="ar-IQ" sz="3500" b="1" dirty="0" smtClean="0"/>
              <a:t>:</a:t>
            </a:r>
          </a:p>
          <a:p>
            <a:pPr marL="0" indent="0">
              <a:buNone/>
            </a:pPr>
            <a:r>
              <a:rPr lang="ar-IQ" sz="3000" b="1" dirty="0"/>
              <a:t>1</a:t>
            </a:r>
            <a:r>
              <a:rPr lang="ar-IQ" sz="3500" b="1" dirty="0" smtClean="0"/>
              <a:t>.مشاركة </a:t>
            </a:r>
            <a:r>
              <a:rPr lang="ar-IQ" sz="3500" b="1" dirty="0" err="1" smtClean="0"/>
              <a:t>الاجهزه</a:t>
            </a:r>
            <a:r>
              <a:rPr lang="ar-IQ" sz="4400" b="1" dirty="0" smtClean="0"/>
              <a:t>: </a:t>
            </a:r>
            <a:r>
              <a:rPr lang="en-US" sz="4400" b="1" dirty="0" smtClean="0"/>
              <a:t>  </a:t>
            </a:r>
            <a:r>
              <a:rPr lang="en-US" sz="3000" b="1" dirty="0" smtClean="0"/>
              <a:t>Hardware sharing</a:t>
            </a:r>
            <a:r>
              <a:rPr lang="ar-IQ" sz="3200" b="1" dirty="0" smtClean="0"/>
              <a:t>يستطيع مشاركة طرفيات غالية الثمن مثل الطابعات حيث تستطيع كل الكومبيوترات استخدام نفس الطابعة.</a:t>
            </a:r>
          </a:p>
          <a:p>
            <a:pPr marL="0" indent="0">
              <a:buNone/>
            </a:pPr>
            <a:r>
              <a:rPr lang="ar-IQ" sz="3200" b="1" dirty="0" smtClean="0"/>
              <a:t>2. مشاركة البرمجيات</a:t>
            </a:r>
            <a:r>
              <a:rPr lang="en-US" sz="3200" b="1" dirty="0"/>
              <a:t> </a:t>
            </a:r>
            <a:r>
              <a:rPr lang="en-US" sz="3200" b="1" dirty="0" smtClean="0"/>
              <a:t>Software sharing</a:t>
            </a:r>
            <a:r>
              <a:rPr lang="ar-IQ" sz="2600" b="1" dirty="0" smtClean="0"/>
              <a:t>2</a:t>
            </a:r>
            <a:r>
              <a:rPr lang="ar-IQ" sz="3200" b="1" dirty="0" smtClean="0"/>
              <a:t>.</a:t>
            </a:r>
            <a:r>
              <a:rPr lang="ar-IQ" sz="3200" b="1" dirty="0"/>
              <a:t> تستطيع نقل </a:t>
            </a:r>
            <a:r>
              <a:rPr lang="ar-IQ" sz="3200" b="1" dirty="0" smtClean="0"/>
              <a:t>البيانات </a:t>
            </a:r>
            <a:r>
              <a:rPr lang="ar-IQ" sz="3200" b="1" dirty="0"/>
              <a:t>المختلفة بين المستخدمين بدون استخدام </a:t>
            </a:r>
            <a:r>
              <a:rPr lang="ar-IQ" sz="3200" b="1" dirty="0" smtClean="0"/>
              <a:t>الأقراص او الفلاش او الهارد الخارجي. </a:t>
            </a:r>
            <a:endParaRPr lang="ar-IQ" sz="3200" b="1" dirty="0"/>
          </a:p>
          <a:p>
            <a:pPr marL="0" indent="0">
              <a:buNone/>
            </a:pPr>
            <a:r>
              <a:rPr lang="ar-IQ" b="1" dirty="0" smtClean="0"/>
              <a:t>3.</a:t>
            </a:r>
            <a:r>
              <a:rPr lang="ar-IQ" sz="3900" b="1" dirty="0" smtClean="0"/>
              <a:t> </a:t>
            </a:r>
            <a:r>
              <a:rPr lang="ar-IQ" sz="3200" b="1" dirty="0" smtClean="0"/>
              <a:t>إن </a:t>
            </a:r>
            <a:r>
              <a:rPr lang="ar-IQ" sz="3200" b="1" dirty="0"/>
              <a:t>نقل الملفات </a:t>
            </a:r>
            <a:r>
              <a:rPr lang="ar-IQ" sz="3200" b="1" dirty="0" smtClean="0"/>
              <a:t>على </a:t>
            </a:r>
            <a:r>
              <a:rPr lang="ar-IQ" sz="3200" b="1" dirty="0"/>
              <a:t>الشبكة يخفض الوقت اللازم لنسخ الملفات على الأقراص ومن ثم نسخها الى كومبيوتر آخر </a:t>
            </a:r>
            <a:r>
              <a:rPr lang="ar-IQ" sz="3200" b="1" dirty="0" smtClean="0"/>
              <a:t>.</a:t>
            </a:r>
          </a:p>
          <a:p>
            <a:pPr marL="0" indent="0">
              <a:buNone/>
            </a:pPr>
            <a:r>
              <a:rPr lang="ar-IQ" sz="2600" b="1" dirty="0"/>
              <a:t>4</a:t>
            </a:r>
            <a:r>
              <a:rPr lang="ar-IQ" sz="3200" b="1" dirty="0" smtClean="0"/>
              <a:t>. </a:t>
            </a:r>
            <a:r>
              <a:rPr lang="ar-IQ" sz="3200" b="1" dirty="0"/>
              <a:t>يستطيع جعل برامج معينة مركزية مثل الملفات المالية والحسابات ، فمعظم المستخدمين قد يحتاجون لاستخدام نفس </a:t>
            </a:r>
            <a:r>
              <a:rPr lang="ar-IQ" sz="3200" b="1" dirty="0" smtClean="0"/>
              <a:t>البرنامج </a:t>
            </a:r>
            <a:r>
              <a:rPr lang="ar-IQ" sz="3200" b="1" dirty="0"/>
              <a:t>أو الولوج الى نفس المعطيات معا ، وبالتالي فهم يستطيعون العمل بشكل متزامن وبدون ضياع </a:t>
            </a:r>
            <a:r>
              <a:rPr lang="ar-IQ" sz="3200" b="1" dirty="0" smtClean="0"/>
              <a:t>الوقت.</a:t>
            </a:r>
          </a:p>
          <a:p>
            <a:pPr marL="0" indent="0">
              <a:buNone/>
            </a:pPr>
            <a:r>
              <a:rPr lang="ar-IQ" sz="2600" b="1" dirty="0"/>
              <a:t>5</a:t>
            </a:r>
            <a:r>
              <a:rPr lang="ar-IQ" sz="3200" b="1" dirty="0" smtClean="0"/>
              <a:t>. </a:t>
            </a:r>
            <a:r>
              <a:rPr lang="ar-IQ" sz="3200" b="1" dirty="0"/>
              <a:t>تستطيع أن ترسل </a:t>
            </a:r>
            <a:r>
              <a:rPr lang="ar-IQ" sz="3200" b="1" dirty="0" smtClean="0"/>
              <a:t>وتستقبل </a:t>
            </a:r>
            <a:r>
              <a:rPr lang="en-US" sz="3200" b="1" dirty="0" smtClean="0"/>
              <a:t>E-mails</a:t>
            </a:r>
            <a:r>
              <a:rPr lang="ar-IQ" sz="3200" b="1" dirty="0" smtClean="0"/>
              <a:t> </a:t>
            </a:r>
            <a:r>
              <a:rPr lang="ar-IQ" sz="3200" b="1" dirty="0"/>
              <a:t>من والى كل أنحاء العالم ، ونقل وتبليغ الرسائل الى أناس عدة في نفس الوقت </a:t>
            </a:r>
            <a:r>
              <a:rPr lang="ar-IQ" sz="3200" b="1" dirty="0" smtClean="0"/>
              <a:t>وفي </a:t>
            </a:r>
            <a:r>
              <a:rPr lang="ar-IQ" sz="3200" b="1" dirty="0"/>
              <a:t>مساحات واسعة ومختلفة وبسرعة وبكلفة زهيدة </a:t>
            </a:r>
            <a:r>
              <a:rPr lang="ar-IQ" sz="3200" b="1" dirty="0" smtClean="0"/>
              <a:t>. </a:t>
            </a:r>
          </a:p>
          <a:p>
            <a:pPr marL="0" indent="0">
              <a:buNone/>
            </a:pPr>
            <a:r>
              <a:rPr lang="ar-IQ" sz="2600" b="1" dirty="0"/>
              <a:t>6</a:t>
            </a:r>
            <a:r>
              <a:rPr lang="ar-IQ" sz="3200" b="1" dirty="0" smtClean="0"/>
              <a:t>. </a:t>
            </a:r>
            <a:r>
              <a:rPr lang="ar-IQ" sz="3200" b="1" dirty="0"/>
              <a:t>تستطيع نقل الملفات من والى الشركاء في مواقع مختلفة ، أو الدخول الى شبكة الشركة من المنزل او من اي مكان </a:t>
            </a:r>
            <a:r>
              <a:rPr lang="ar-IQ" sz="3200" b="1" dirty="0" smtClean="0"/>
              <a:t>في العالم.</a:t>
            </a:r>
            <a:endParaRPr lang="ar-IQ" sz="3200" dirty="0"/>
          </a:p>
          <a:p>
            <a:pPr marL="0" indent="0">
              <a:buNone/>
            </a:pPr>
            <a:endParaRPr lang="ar-IQ" sz="3200" b="1" dirty="0" smtClean="0"/>
          </a:p>
          <a:p>
            <a:pPr marL="0" indent="0">
              <a:buNone/>
            </a:pPr>
            <a:endParaRPr lang="ar-IQ" sz="3200" b="1" dirty="0"/>
          </a:p>
        </p:txBody>
      </p:sp>
    </p:spTree>
    <p:extLst>
      <p:ext uri="{BB962C8B-B14F-4D97-AF65-F5344CB8AC3E}">
        <p14:creationId xmlns:p14="http://schemas.microsoft.com/office/powerpoint/2010/main" val="73337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الانترنت </a:t>
            </a:r>
            <a:r>
              <a:rPr lang="en-US" sz="5400" b="1" dirty="0"/>
              <a:t>"Internet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pPr marL="0" indent="0">
              <a:buNone/>
            </a:pPr>
            <a:r>
              <a:rPr lang="ar-IQ" sz="3200" b="1" dirty="0"/>
              <a:t>هو شبكة تضم الإلف الشبكات أو نظام عالمي لدمج شبكات الحواسيب المتصلة به </a:t>
            </a:r>
            <a:r>
              <a:rPr lang="ar-IQ" sz="3200" b="1" dirty="0" smtClean="0"/>
              <a:t>وتتبادل </a:t>
            </a:r>
            <a:r>
              <a:rPr lang="ar-IQ" sz="3200" b="1" dirty="0"/>
              <a:t>الحواسيب وشبكات الحاسوب </a:t>
            </a:r>
            <a:r>
              <a:rPr lang="ar-IQ" sz="3200" b="1" dirty="0" smtClean="0"/>
              <a:t>المعلومات  وذلك </a:t>
            </a:r>
            <a:r>
              <a:rPr lang="ar-IQ" sz="3200" b="1" dirty="0"/>
              <a:t>بالاتصال يبعضها البعض باستخدام بروتوكول . </a:t>
            </a:r>
            <a:endParaRPr lang="ar-IQ" sz="3200" b="1" dirty="0" smtClean="0"/>
          </a:p>
          <a:p>
            <a:pPr marL="0" indent="0">
              <a:buNone/>
            </a:pPr>
            <a:r>
              <a:rPr lang="ar-IQ" sz="3200" b="1" dirty="0" smtClean="0"/>
              <a:t>أو </a:t>
            </a:r>
            <a:r>
              <a:rPr lang="ar-IQ" sz="3200" b="1" dirty="0"/>
              <a:t>هو عبارة عن شبكة تربط الملايين من أجهزة الكمبيوتر حول العالم. </a:t>
            </a:r>
            <a:endParaRPr lang="ar-IQ" sz="3200" b="1" dirty="0" smtClean="0"/>
          </a:p>
          <a:p>
            <a:pPr marL="0" indent="0">
              <a:buNone/>
            </a:pPr>
            <a:r>
              <a:rPr lang="ar-IQ" sz="3200" b="1" dirty="0" smtClean="0"/>
              <a:t>ومنذ فترةٍ </a:t>
            </a:r>
            <a:r>
              <a:rPr lang="ar-IQ" sz="3200" b="1" dirty="0"/>
              <a:t>ليست ببعيدة، لم يكن يسمع عن إنترنت إلا عدد قليل من الأشخاص. أما اليوم، فقد أحدثت الإنترنت ثورة في كيفية </a:t>
            </a:r>
            <a:r>
              <a:rPr lang="ar-IQ" sz="3200" b="1" dirty="0" smtClean="0"/>
              <a:t>استخدام الأشخاص </a:t>
            </a:r>
            <a:r>
              <a:rPr lang="ar-IQ" sz="3200" b="1" dirty="0"/>
              <a:t>للكمبيوتر. حيث يعتمد عدد كبير من الناس على إنترنت بصفة يومية للاتصال بالآخرين والحصول على المعلومات </a:t>
            </a:r>
            <a:r>
              <a:rPr lang="ar-IQ" sz="3200" b="1" dirty="0" smtClean="0"/>
              <a:t>التي يحتاجونها</a:t>
            </a:r>
            <a:r>
              <a:rPr lang="ar-IQ" sz="3200" b="1" dirty="0"/>
              <a:t>. وقد لا تحتاج إلى توصيل الكمبيوتر بإنترنت، ولكن بمجرد أن تقوم بذلك، فحتمًا ستندهش كيف كنت تعيش بدونه.</a:t>
            </a:r>
          </a:p>
        </p:txBody>
      </p:sp>
    </p:spTree>
    <p:extLst>
      <p:ext uri="{BB962C8B-B14F-4D97-AF65-F5344CB8AC3E}">
        <p14:creationId xmlns:p14="http://schemas.microsoft.com/office/powerpoint/2010/main" val="3653618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الانترنت </a:t>
            </a:r>
            <a:r>
              <a:rPr lang="en-US" sz="5400" b="1" dirty="0"/>
              <a:t>"Internet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pPr marL="0" indent="0">
              <a:buNone/>
            </a:pPr>
            <a:r>
              <a:rPr lang="ar-IQ" sz="3200" dirty="0"/>
              <a:t>ماهي </a:t>
            </a:r>
            <a:r>
              <a:rPr lang="ar-IQ" sz="3200" dirty="0" smtClean="0"/>
              <a:t>البروتكولات</a:t>
            </a:r>
            <a:r>
              <a:rPr lang="en-US" sz="3200" dirty="0" smtClean="0"/>
              <a:t>Protocols </a:t>
            </a:r>
            <a:r>
              <a:rPr lang="ar-IQ" sz="3200" dirty="0" smtClean="0"/>
              <a:t>؟</a:t>
            </a:r>
            <a:endParaRPr lang="ar-IQ" sz="3200" dirty="0"/>
          </a:p>
          <a:p>
            <a:pPr marL="0" indent="0">
              <a:buNone/>
            </a:pPr>
            <a:r>
              <a:rPr lang="ar-IQ" sz="3200" dirty="0"/>
              <a:t>عندما يقوم اثنين من البشر بإجراء مُحادثة، سيحتاجان إلى </a:t>
            </a:r>
            <a:r>
              <a:rPr lang="ar-IQ" sz="3200" dirty="0" err="1"/>
              <a:t>إستخدام</a:t>
            </a:r>
            <a:r>
              <a:rPr lang="ar-IQ" sz="3200" dirty="0"/>
              <a:t> نفس اللغة، ولكنهما يفهمان بعضهما البعض بدون الحاجة إلى العودة إلى القواعد الأساسية للغة الرسمية. على الجانب الآخر، فإن الحواسيب، يجب عليها أن تمتلك كل شيء مُعرف ومبني. إذا أرادت الحواسيب أن تتواصل مع بعضها البعض، يجب عليهم أن يعرفوا بطريقة مُتقدمة كيفية تبادل المعلومات وماهية الصيغة التي ستكون عليها. لذلك يتم </a:t>
            </a:r>
            <a:r>
              <a:rPr lang="ar-IQ" sz="3200" dirty="0" err="1"/>
              <a:t>إستخدام</a:t>
            </a:r>
            <a:r>
              <a:rPr lang="ar-IQ" sz="3200" dirty="0"/>
              <a:t> طرق أساسية لتبادل ومُعالجة الأنواع المُختلفة من المعلومات وسُميت بالبروتوكولات. فالبروتوكولات قد تم تأسيسها بواسطة </a:t>
            </a:r>
            <a:r>
              <a:rPr lang="ar-IQ" sz="3200" dirty="0" smtClean="0"/>
              <a:t>اتفاقيات </a:t>
            </a:r>
            <a:r>
              <a:rPr lang="ar-IQ" sz="3200" dirty="0"/>
              <a:t>دولية للتأكد من إمكانية تواصل كل حاسب مع الآخر. يوجد العديد من </a:t>
            </a:r>
            <a:r>
              <a:rPr lang="ar-IQ" sz="3200" dirty="0" smtClean="0"/>
              <a:t>البروتكولات </a:t>
            </a:r>
            <a:r>
              <a:rPr lang="ar-IQ" sz="3200" dirty="0"/>
              <a:t>لمُختلف أنواع المعلومات والوظائف</a:t>
            </a:r>
            <a:r>
              <a:rPr lang="ar-IQ" sz="3200" dirty="0" smtClean="0"/>
              <a:t>.</a:t>
            </a:r>
            <a:endParaRPr lang="ar-IQ" sz="3200" b="1" dirty="0"/>
          </a:p>
        </p:txBody>
      </p:sp>
    </p:spTree>
    <p:extLst>
      <p:ext uri="{BB962C8B-B14F-4D97-AF65-F5344CB8AC3E}">
        <p14:creationId xmlns:p14="http://schemas.microsoft.com/office/powerpoint/2010/main" val="3982911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الانترنت </a:t>
            </a:r>
            <a:r>
              <a:rPr lang="en-US" sz="5400" b="1" dirty="0"/>
              <a:t>"Internet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pPr marL="0" indent="0">
              <a:buNone/>
            </a:pPr>
            <a:r>
              <a:rPr lang="ar-IQ" sz="3200" b="1" dirty="0" smtClean="0"/>
              <a:t>البروتوكول </a:t>
            </a:r>
            <a:r>
              <a:rPr lang="ar-IQ" sz="3200" b="1" dirty="0"/>
              <a:t>:- مجموعة من القوانين التي تنظم تنقل المعلومات بين </a:t>
            </a:r>
            <a:r>
              <a:rPr lang="ar-IQ" sz="3200" b="1" dirty="0" smtClean="0"/>
              <a:t>الحواسيب.</a:t>
            </a:r>
          </a:p>
          <a:p>
            <a:pPr marL="0" indent="0">
              <a:buNone/>
            </a:pPr>
            <a:r>
              <a:rPr lang="ar-IQ" sz="3200" dirty="0"/>
              <a:t>كي تتمكن الحواسيب من </a:t>
            </a:r>
            <a:r>
              <a:rPr lang="ar-IQ" sz="3200" dirty="0" err="1"/>
              <a:t>الإتصال</a:t>
            </a:r>
            <a:r>
              <a:rPr lang="ar-IQ" sz="3200" dirty="0"/>
              <a:t> مع بعضها البعض، تم </a:t>
            </a:r>
            <a:r>
              <a:rPr lang="ar-IQ" sz="3200" dirty="0" err="1"/>
              <a:t>إبتكار</a:t>
            </a:r>
            <a:r>
              <a:rPr lang="ar-IQ" sz="3200" dirty="0"/>
              <a:t> طرق أساسية لنقل المعلومات ومُعالجتها. ويُطلق على هذه الطرق “البروتوكولات”. بعض هذه </a:t>
            </a:r>
            <a:r>
              <a:rPr lang="ar-IQ" sz="3200" dirty="0" smtClean="0"/>
              <a:t>البروتوكولات شائعة مثل: </a:t>
            </a:r>
            <a:r>
              <a:rPr lang="en-US" sz="3200" dirty="0"/>
              <a:t>TCP  </a:t>
            </a:r>
            <a:r>
              <a:rPr lang="en-US" sz="3200" dirty="0" smtClean="0"/>
              <a:t> ,IP </a:t>
            </a:r>
            <a:r>
              <a:rPr lang="en-US" sz="3200" dirty="0"/>
              <a:t>,</a:t>
            </a:r>
            <a:r>
              <a:rPr lang="en-US" sz="3200" dirty="0" smtClean="0"/>
              <a:t>UDP </a:t>
            </a:r>
            <a:r>
              <a:rPr lang="ar-IQ" sz="3200" dirty="0" smtClean="0"/>
              <a:t> </a:t>
            </a:r>
            <a:r>
              <a:rPr lang="en-US" sz="3200" dirty="0" smtClean="0"/>
              <a:t>POP, SMTP, </a:t>
            </a:r>
            <a:r>
              <a:rPr lang="en-US" sz="3200" dirty="0" smtClean="0">
                <a:solidFill>
                  <a:srgbClr val="FF0000"/>
                </a:solidFill>
              </a:rPr>
              <a:t>HTTP</a:t>
            </a:r>
            <a:r>
              <a:rPr lang="en-US" sz="3200" dirty="0" smtClean="0"/>
              <a:t>, </a:t>
            </a:r>
            <a:r>
              <a:rPr lang="en-US" sz="3200" dirty="0" smtClean="0">
                <a:solidFill>
                  <a:srgbClr val="FF0000"/>
                </a:solidFill>
              </a:rPr>
              <a:t>FTP</a:t>
            </a:r>
            <a:r>
              <a:rPr lang="en-US" sz="3200" dirty="0" smtClean="0"/>
              <a:t>,</a:t>
            </a:r>
            <a:endParaRPr lang="ar-IQ" sz="3200" b="1" dirty="0"/>
          </a:p>
        </p:txBody>
      </p:sp>
    </p:spTree>
    <p:extLst>
      <p:ext uri="{BB962C8B-B14F-4D97-AF65-F5344CB8AC3E}">
        <p14:creationId xmlns:p14="http://schemas.microsoft.com/office/powerpoint/2010/main" val="2111954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1) بروتوكول </a:t>
            </a:r>
            <a:r>
              <a:rPr lang="en-US" sz="5400" b="1" dirty="0" smtClean="0"/>
              <a:t>HTTP</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pPr marL="0" indent="0">
              <a:buNone/>
            </a:pPr>
            <a:r>
              <a:rPr lang="en-US" sz="4000" b="1" dirty="0" smtClean="0"/>
              <a:t>(HTTP)</a:t>
            </a:r>
            <a:r>
              <a:rPr lang="ar-IQ" sz="4000" b="1" dirty="0" smtClean="0"/>
              <a:t> </a:t>
            </a:r>
            <a:r>
              <a:rPr lang="en-US" sz="4000" b="1" dirty="0" smtClean="0"/>
              <a:t>Hypertext Transfer Protocol</a:t>
            </a:r>
            <a:r>
              <a:rPr lang="ar-IQ" sz="4000" b="1" dirty="0" smtClean="0"/>
              <a:t>  </a:t>
            </a:r>
          </a:p>
          <a:p>
            <a:pPr marL="0" indent="0">
              <a:buNone/>
            </a:pPr>
            <a:r>
              <a:rPr lang="ar-IQ" sz="4000" b="1" dirty="0" smtClean="0"/>
              <a:t>بروتوكول </a:t>
            </a:r>
            <a:r>
              <a:rPr lang="ar-IQ" sz="4000" b="1" dirty="0"/>
              <a:t>نقل النصوص </a:t>
            </a:r>
            <a:r>
              <a:rPr lang="ar-IQ" sz="4000" b="1" dirty="0" smtClean="0"/>
              <a:t>التشعبية</a:t>
            </a:r>
          </a:p>
          <a:p>
            <a:pPr marL="0" indent="0">
              <a:buNone/>
            </a:pPr>
            <a:r>
              <a:rPr lang="ar-IQ" b="1" dirty="0"/>
              <a:t>لان الانترنت مكونة من شبكات واجهزة حاسوب مختلفة فأن الشبكة </a:t>
            </a:r>
            <a:r>
              <a:rPr lang="ar-IQ" sz="2400" b="1" dirty="0" smtClean="0"/>
              <a:t>العر</a:t>
            </a:r>
            <a:r>
              <a:rPr lang="ar-IQ" b="1" dirty="0" smtClean="0"/>
              <a:t>يضة</a:t>
            </a:r>
          </a:p>
          <a:p>
            <a:pPr marL="0" indent="0">
              <a:buNone/>
            </a:pPr>
            <a:r>
              <a:rPr lang="en-US" b="1" dirty="0" smtClean="0"/>
              <a:t>WWW </a:t>
            </a:r>
            <a:r>
              <a:rPr lang="ar-IQ" b="1" dirty="0" smtClean="0"/>
              <a:t> تحتاج </a:t>
            </a:r>
            <a:r>
              <a:rPr lang="ar-IQ" b="1" dirty="0"/>
              <a:t>الى طريقة معرفة </a:t>
            </a:r>
            <a:r>
              <a:rPr lang="ar-IQ" b="1" dirty="0" smtClean="0"/>
              <a:t>لتبادل </a:t>
            </a:r>
            <a:r>
              <a:rPr lang="ar-IQ" sz="3200" b="1" dirty="0"/>
              <a:t>المعلومات ، وبالتي جاءت الحاجة إلى استخدام بروتوكول يسمح بانتقال </a:t>
            </a:r>
            <a:r>
              <a:rPr lang="ar-IQ" sz="3200" b="1" dirty="0" smtClean="0"/>
              <a:t>النصوص التشعبية من </a:t>
            </a:r>
            <a:r>
              <a:rPr lang="ar-IQ" sz="3200" b="1" dirty="0"/>
              <a:t>حاسب إلى أخر ويطلق على </a:t>
            </a:r>
            <a:r>
              <a:rPr lang="ar-IQ" sz="3200" b="1" dirty="0" smtClean="0"/>
              <a:t>هذا البرتوكول </a:t>
            </a:r>
            <a:r>
              <a:rPr lang="en-US" sz="3200" b="1" dirty="0"/>
              <a:t>Hypertext Transfer </a:t>
            </a:r>
            <a:r>
              <a:rPr lang="en-US" sz="3200" b="1" dirty="0" smtClean="0"/>
              <a:t>Protocol</a:t>
            </a:r>
            <a:r>
              <a:rPr lang="ar-IQ" sz="3200" b="1" dirty="0" smtClean="0"/>
              <a:t> واختصاره </a:t>
            </a:r>
            <a:r>
              <a:rPr lang="en-US" sz="3200" b="1" dirty="0" smtClean="0"/>
              <a:t>HTTP</a:t>
            </a:r>
            <a:r>
              <a:rPr lang="ar-IQ" sz="3200" b="1" dirty="0" smtClean="0"/>
              <a:t> </a:t>
            </a:r>
            <a:r>
              <a:rPr lang="ar-IQ" sz="3200" b="1" dirty="0"/>
              <a:t>لذلك نجد ان بداية اي عنوان على الانترنت يبدأ </a:t>
            </a:r>
            <a:r>
              <a:rPr lang="ar-IQ" sz="3200" b="1" dirty="0" smtClean="0"/>
              <a:t>ب</a:t>
            </a:r>
            <a:r>
              <a:rPr lang="en-US" sz="3200" b="1" dirty="0"/>
              <a:t> </a:t>
            </a:r>
            <a:r>
              <a:rPr lang="en-US" sz="3200" b="1" dirty="0" smtClean="0"/>
              <a:t>HTTP</a:t>
            </a:r>
            <a:r>
              <a:rPr lang="ar-IQ" sz="3200" b="1" dirty="0" smtClean="0"/>
              <a:t> </a:t>
            </a:r>
            <a:r>
              <a:rPr lang="ar-IQ" sz="3200" b="1" dirty="0"/>
              <a:t>ويستخدم وهذا البروتوكول في نقل الملفات المكونة للمواقع وصفحات </a:t>
            </a:r>
            <a:r>
              <a:rPr lang="ar-IQ" sz="3200" b="1" dirty="0" smtClean="0"/>
              <a:t>الانترنت </a:t>
            </a:r>
            <a:r>
              <a:rPr lang="ar-IQ" sz="3200" b="1" dirty="0"/>
              <a:t>ويتم استعراض هذه </a:t>
            </a:r>
            <a:r>
              <a:rPr lang="ar-IQ" sz="3200" b="1" dirty="0" smtClean="0"/>
              <a:t>النصوص </a:t>
            </a:r>
            <a:r>
              <a:rPr lang="ar-IQ" sz="3200" b="1" dirty="0"/>
              <a:t>باستخدام برمجيات متصفح الإنترنت مثل </a:t>
            </a:r>
            <a:r>
              <a:rPr lang="ar-IQ" sz="3200" b="1" dirty="0" err="1" smtClean="0"/>
              <a:t>نيتسكيب</a:t>
            </a:r>
            <a:r>
              <a:rPr lang="en-US" sz="3200" b="1" dirty="0"/>
              <a:t> </a:t>
            </a:r>
            <a:r>
              <a:rPr lang="en-US" sz="3200" b="1" dirty="0" smtClean="0"/>
              <a:t>Netscape</a:t>
            </a:r>
            <a:r>
              <a:rPr lang="ar-IQ" sz="3200" b="1" dirty="0" smtClean="0"/>
              <a:t> </a:t>
            </a:r>
            <a:r>
              <a:rPr lang="ar-IQ" sz="3200" b="1" dirty="0"/>
              <a:t>و مستكشف </a:t>
            </a:r>
            <a:r>
              <a:rPr lang="ar-IQ" sz="3200" b="1" dirty="0" smtClean="0"/>
              <a:t>الإنترنت </a:t>
            </a:r>
            <a:r>
              <a:rPr lang="en-US" sz="3200" b="1" dirty="0" smtClean="0"/>
              <a:t>Internet Explorer</a:t>
            </a:r>
            <a:endParaRPr lang="ar-IQ" sz="3200" b="1" dirty="0" smtClean="0"/>
          </a:p>
        </p:txBody>
      </p:sp>
    </p:spTree>
    <p:extLst>
      <p:ext uri="{BB962C8B-B14F-4D97-AF65-F5344CB8AC3E}">
        <p14:creationId xmlns:p14="http://schemas.microsoft.com/office/powerpoint/2010/main" val="3810221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2) بروتوكول</a:t>
            </a:r>
            <a:r>
              <a:rPr lang="en-US" sz="5400" b="1" dirty="0" smtClean="0"/>
              <a:t>FTP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lnSpcReduction="10000"/>
          </a:bodyPr>
          <a:lstStyle/>
          <a:p>
            <a:pPr marL="0" indent="0">
              <a:buNone/>
            </a:pPr>
            <a:r>
              <a:rPr lang="en-US" sz="4000" b="1" dirty="0" smtClean="0"/>
              <a:t>(FTP)</a:t>
            </a:r>
            <a:r>
              <a:rPr lang="ar-IQ" sz="4000" b="1" dirty="0" smtClean="0"/>
              <a:t> </a:t>
            </a:r>
            <a:r>
              <a:rPr lang="en-US" sz="4000" b="1" dirty="0" smtClean="0"/>
              <a:t>File Transfer Protocol</a:t>
            </a:r>
            <a:r>
              <a:rPr lang="ar-IQ" sz="4000" b="1" dirty="0" smtClean="0"/>
              <a:t>  </a:t>
            </a:r>
          </a:p>
          <a:p>
            <a:r>
              <a:rPr lang="ar-IQ" sz="4000" b="1" dirty="0" smtClean="0"/>
              <a:t>بروتوكول </a:t>
            </a:r>
            <a:r>
              <a:rPr lang="ar-IQ" sz="4000" b="1" dirty="0"/>
              <a:t>نقل </a:t>
            </a:r>
            <a:r>
              <a:rPr lang="ar-IQ" sz="4000" b="1" dirty="0" smtClean="0"/>
              <a:t>الملفات </a:t>
            </a:r>
            <a:r>
              <a:rPr lang="en-US" sz="4000" b="1" dirty="0"/>
              <a:t>File Transfer </a:t>
            </a:r>
            <a:r>
              <a:rPr lang="en-US" sz="4000" b="1" dirty="0" smtClean="0"/>
              <a:t>Protocol</a:t>
            </a:r>
            <a:r>
              <a:rPr lang="ar-IQ" sz="4000" b="1" dirty="0" smtClean="0"/>
              <a:t> واختصاره</a:t>
            </a:r>
            <a:r>
              <a:rPr lang="en-US" sz="4000" b="1" dirty="0"/>
              <a:t> (FTP</a:t>
            </a:r>
            <a:r>
              <a:rPr lang="en-US" sz="4000" b="1" dirty="0" smtClean="0"/>
              <a:t>)</a:t>
            </a:r>
            <a:r>
              <a:rPr lang="ar-IQ" sz="4000" b="1" dirty="0" smtClean="0"/>
              <a:t> </a:t>
            </a:r>
            <a:r>
              <a:rPr lang="ar-IQ" sz="4000" b="1" dirty="0"/>
              <a:t>يستخدم لنقل الملفات على </a:t>
            </a:r>
            <a:r>
              <a:rPr lang="ar-IQ" sz="4000" b="1" dirty="0" smtClean="0"/>
              <a:t>الشبكة </a:t>
            </a:r>
            <a:r>
              <a:rPr lang="ar-IQ" sz="4000" b="1" dirty="0"/>
              <a:t>. </a:t>
            </a:r>
            <a:endParaRPr lang="ar-IQ" sz="4000" b="1" dirty="0" smtClean="0"/>
          </a:p>
          <a:p>
            <a:r>
              <a:rPr lang="ar-IQ" sz="4000" b="1" dirty="0" smtClean="0"/>
              <a:t>وهو </a:t>
            </a:r>
            <a:r>
              <a:rPr lang="ar-IQ" sz="4000" b="1" dirty="0"/>
              <a:t>واحد من الأساليب المتبعة في نقل الملفات من خلال الانترنت وغالبا ما تتم هذه </a:t>
            </a:r>
            <a:r>
              <a:rPr lang="ar-IQ" sz="4000" b="1" dirty="0" smtClean="0"/>
              <a:t>العملية باستخدام </a:t>
            </a:r>
            <a:r>
              <a:rPr lang="ar-IQ" sz="4000" b="1" dirty="0"/>
              <a:t>أداة التصفح من خلال الضغط على الارتباط التشعبي الخاص بالملف المراد نقله أو من خلال احد البرامج </a:t>
            </a:r>
            <a:r>
              <a:rPr lang="ar-IQ" sz="4000" b="1" dirty="0" smtClean="0"/>
              <a:t>المتخصصة </a:t>
            </a:r>
            <a:r>
              <a:rPr lang="ar-IQ" sz="4000" b="1" dirty="0"/>
              <a:t>بتنزيل وتحميل الملفات باستخدام بروتوكول </a:t>
            </a:r>
            <a:r>
              <a:rPr lang="ar-IQ" sz="4000" b="1" dirty="0" smtClean="0"/>
              <a:t>.</a:t>
            </a:r>
          </a:p>
          <a:p>
            <a:r>
              <a:rPr lang="ar-IQ" sz="4000" b="1" dirty="0" smtClean="0"/>
              <a:t> </a:t>
            </a:r>
            <a:r>
              <a:rPr lang="ar-IQ" sz="4000" b="1" dirty="0"/>
              <a:t>بروتوكول نقل </a:t>
            </a:r>
            <a:r>
              <a:rPr lang="ar-IQ" sz="4000" b="1" dirty="0" smtClean="0"/>
              <a:t>الملفات</a:t>
            </a:r>
            <a:r>
              <a:rPr lang="en-US" sz="4000" b="1" dirty="0"/>
              <a:t> </a:t>
            </a:r>
            <a:r>
              <a:rPr lang="en-US" sz="4000" b="1" dirty="0" smtClean="0"/>
              <a:t>FTP </a:t>
            </a:r>
            <a:r>
              <a:rPr lang="ar-IQ" sz="4000" b="1" dirty="0"/>
              <a:t>هو بروتوكول يتم استخدامه لنقل الملفات عبر </a:t>
            </a:r>
            <a:r>
              <a:rPr lang="ar-IQ" sz="4000" b="1" dirty="0" smtClean="0"/>
              <a:t>إنترنت.</a:t>
            </a:r>
            <a:endParaRPr lang="ar-IQ" sz="4000" b="1" dirty="0"/>
          </a:p>
          <a:p>
            <a:endParaRPr lang="ar-IQ" sz="4000" b="1" dirty="0" smtClean="0"/>
          </a:p>
        </p:txBody>
      </p:sp>
    </p:spTree>
    <p:extLst>
      <p:ext uri="{BB962C8B-B14F-4D97-AF65-F5344CB8AC3E}">
        <p14:creationId xmlns:p14="http://schemas.microsoft.com/office/powerpoint/2010/main" val="2878526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2) بروتوكول</a:t>
            </a:r>
            <a:r>
              <a:rPr lang="en-US" sz="5400" b="1" dirty="0" smtClean="0"/>
              <a:t>FTP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dirty="0"/>
              <a:t>لبروتكول </a:t>
            </a:r>
            <a:r>
              <a:rPr lang="en-US" sz="4000" dirty="0"/>
              <a:t>FTP </a:t>
            </a:r>
            <a:r>
              <a:rPr lang="ar-IQ" sz="4000" dirty="0"/>
              <a:t>عدة </a:t>
            </a:r>
            <a:r>
              <a:rPr lang="ar-IQ" sz="4000" dirty="0" err="1"/>
              <a:t>إستعمالات</a:t>
            </a:r>
            <a:r>
              <a:rPr lang="ar-IQ" sz="4000" dirty="0"/>
              <a:t> لكن وبشكل عام </a:t>
            </a:r>
            <a:r>
              <a:rPr lang="ar-IQ" sz="4000" dirty="0" smtClean="0"/>
              <a:t>مهمته </a:t>
            </a:r>
            <a:r>
              <a:rPr lang="ar-IQ" sz="4000" dirty="0"/>
              <a:t>الرئيسية تتمثل في نقل الملفات عبر الشبكات، الأمر الذي يجعل منه مهما جدا خاصة لأصحاب المواقع حيث يتيح لهم رفع ملفات الموقع الى سيرفر الاستضافة، و تحميلها من السيرفر، </a:t>
            </a:r>
            <a:r>
              <a:rPr lang="ar-IQ" sz="4000" dirty="0" err="1"/>
              <a:t>بالاضافة</a:t>
            </a:r>
            <a:r>
              <a:rPr lang="ar-IQ" sz="4000" dirty="0"/>
              <a:t> إلى مختلف العمليات التي من الممكن القيام </a:t>
            </a:r>
            <a:r>
              <a:rPr lang="ar-IQ" sz="4000" dirty="0" err="1"/>
              <a:t>بهاعلى</a:t>
            </a:r>
            <a:r>
              <a:rPr lang="ar-IQ" sz="4000" dirty="0"/>
              <a:t> الملفات المحملة على السيرفر، كحذفها، تعديلها أو نقلها من مسار الى اخر.</a:t>
            </a:r>
          </a:p>
          <a:p>
            <a:r>
              <a:rPr lang="ar-IQ" sz="4000" dirty="0"/>
              <a:t/>
            </a:r>
            <a:br>
              <a:rPr lang="ar-IQ" sz="4000" dirty="0"/>
            </a:br>
            <a:endParaRPr lang="ar-IQ" sz="4000" b="1" dirty="0" smtClean="0"/>
          </a:p>
        </p:txBody>
      </p:sp>
    </p:spTree>
    <p:extLst>
      <p:ext uri="{BB962C8B-B14F-4D97-AF65-F5344CB8AC3E}">
        <p14:creationId xmlns:p14="http://schemas.microsoft.com/office/powerpoint/2010/main" val="1161951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2) بروتوكول</a:t>
            </a:r>
            <a:r>
              <a:rPr lang="en-US" sz="5400" b="1" dirty="0" smtClean="0"/>
              <a:t>FTP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fontScale="92500" lnSpcReduction="10000"/>
          </a:bodyPr>
          <a:lstStyle/>
          <a:p>
            <a:r>
              <a:rPr lang="ar-IQ" sz="4400" dirty="0"/>
              <a:t>نقل الملفات ينقسم الى قسمين</a:t>
            </a:r>
          </a:p>
          <a:p>
            <a:pPr marL="0" indent="0">
              <a:buNone/>
            </a:pPr>
            <a:r>
              <a:rPr lang="ar-IQ" sz="4400" dirty="0" smtClean="0"/>
              <a:t>1- </a:t>
            </a:r>
            <a:r>
              <a:rPr lang="ar-IQ" sz="4400" dirty="0"/>
              <a:t>تنزيل الملفات </a:t>
            </a:r>
            <a:r>
              <a:rPr lang="en-US" sz="4400" dirty="0" smtClean="0"/>
              <a:t>Download</a:t>
            </a:r>
            <a:r>
              <a:rPr lang="en-US" sz="4400" dirty="0"/>
              <a:t>:  </a:t>
            </a:r>
            <a:r>
              <a:rPr lang="ar-IQ" sz="4400" dirty="0" smtClean="0"/>
              <a:t> </a:t>
            </a:r>
          </a:p>
          <a:p>
            <a:pPr marL="0" indent="0">
              <a:buNone/>
            </a:pPr>
            <a:r>
              <a:rPr lang="ar-IQ" sz="4400" dirty="0" smtClean="0"/>
              <a:t>وهو </a:t>
            </a:r>
            <a:r>
              <a:rPr lang="ar-IQ" sz="4400" dirty="0"/>
              <a:t>جلب الملفات من الكمبيوتر المضيف </a:t>
            </a:r>
            <a:r>
              <a:rPr lang="en-US" sz="4400" dirty="0"/>
              <a:t>Host </a:t>
            </a:r>
            <a:r>
              <a:rPr lang="ar-IQ" sz="4400" dirty="0"/>
              <a:t>الى الجهاز المحلي </a:t>
            </a:r>
            <a:r>
              <a:rPr lang="en-US" sz="4400" dirty="0" smtClean="0"/>
              <a:t>Local</a:t>
            </a:r>
            <a:endParaRPr lang="en-US" sz="4400" dirty="0"/>
          </a:p>
          <a:p>
            <a:pPr marL="0" indent="0">
              <a:buNone/>
            </a:pPr>
            <a:r>
              <a:rPr lang="en-US" sz="4400" dirty="0" smtClean="0"/>
              <a:t>2- </a:t>
            </a:r>
            <a:r>
              <a:rPr lang="ar-IQ" sz="4400" dirty="0"/>
              <a:t>ارسال الملفات </a:t>
            </a:r>
            <a:r>
              <a:rPr lang="en-US" sz="4400" dirty="0" smtClean="0"/>
              <a:t> </a:t>
            </a:r>
            <a:r>
              <a:rPr lang="en-US" sz="4400" dirty="0" err="1" smtClean="0"/>
              <a:t>Uplaod</a:t>
            </a:r>
            <a:r>
              <a:rPr lang="en-US" sz="4400" dirty="0" smtClean="0"/>
              <a:t> : </a:t>
            </a:r>
            <a:r>
              <a:rPr lang="en-US" sz="4400" dirty="0"/>
              <a:t> </a:t>
            </a:r>
            <a:r>
              <a:rPr lang="ar-IQ" sz="4400" dirty="0" smtClean="0"/>
              <a:t>وهو </a:t>
            </a:r>
            <a:r>
              <a:rPr lang="ar-IQ" sz="4400" dirty="0"/>
              <a:t>ارسال الملفات من الكمبيوتر المحلي </a:t>
            </a:r>
            <a:r>
              <a:rPr lang="en-US" sz="4400" dirty="0"/>
              <a:t>Local </a:t>
            </a:r>
            <a:r>
              <a:rPr lang="ar-IQ" sz="4400" dirty="0"/>
              <a:t>الى الكمبيوتر المضيف </a:t>
            </a:r>
            <a:r>
              <a:rPr lang="en-US" sz="4400" dirty="0"/>
              <a:t>Host.</a:t>
            </a:r>
          </a:p>
          <a:p>
            <a:r>
              <a:rPr lang="ar-IQ" sz="3900" dirty="0"/>
              <a:t>يستخدم </a:t>
            </a:r>
            <a:r>
              <a:rPr lang="ar-IQ" sz="3900" dirty="0" smtClean="0"/>
              <a:t>الأشخاص</a:t>
            </a:r>
            <a:r>
              <a:rPr lang="en-US" sz="3900" dirty="0"/>
              <a:t> FTP </a:t>
            </a:r>
            <a:r>
              <a:rPr lang="ar-IQ" sz="3900" dirty="0"/>
              <a:t>بشكل عام لجعل الملفات متوفرة للآخرين </a:t>
            </a:r>
            <a:r>
              <a:rPr lang="ar-IQ" sz="3900" dirty="0" smtClean="0"/>
              <a:t>لتنزيلها</a:t>
            </a:r>
            <a:r>
              <a:rPr lang="ar-IQ" sz="3900" dirty="0"/>
              <a:t> </a:t>
            </a:r>
            <a:r>
              <a:rPr lang="ar-IQ" sz="3900" dirty="0" smtClean="0"/>
              <a:t>و كذلك لتحميل </a:t>
            </a:r>
            <a:r>
              <a:rPr lang="ar-IQ" sz="3900" dirty="0"/>
              <a:t>صفحات </a:t>
            </a:r>
            <a:r>
              <a:rPr lang="ar-IQ" sz="3900" dirty="0" smtClean="0"/>
              <a:t>ويب</a:t>
            </a:r>
            <a:r>
              <a:rPr lang="ar-IQ" sz="3900" dirty="0"/>
              <a:t> لإنشاء موقع على ويب أو لوضع صور رقمية على موقع لمشاركة الصور.</a:t>
            </a:r>
            <a:r>
              <a:rPr lang="en-US" sz="3900" dirty="0"/>
              <a:t/>
            </a:r>
            <a:br>
              <a:rPr lang="en-US" sz="3900" dirty="0"/>
            </a:br>
            <a:endParaRPr lang="ar-IQ" sz="3900" dirty="0" smtClean="0"/>
          </a:p>
        </p:txBody>
      </p:sp>
    </p:spTree>
    <p:extLst>
      <p:ext uri="{BB962C8B-B14F-4D97-AF65-F5344CB8AC3E}">
        <p14:creationId xmlns:p14="http://schemas.microsoft.com/office/powerpoint/2010/main" val="3288855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لغة </a:t>
            </a:r>
            <a:r>
              <a:rPr lang="en-US" sz="5400" b="1" dirty="0" smtClean="0"/>
              <a:t>HTML</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en-US" sz="4000" b="1" dirty="0"/>
              <a:t>HTML </a:t>
            </a:r>
            <a:r>
              <a:rPr lang="ar-IQ" sz="4000" b="1" dirty="0" smtClean="0"/>
              <a:t> هي </a:t>
            </a:r>
            <a:r>
              <a:rPr lang="ar-IQ" sz="4000" b="1" dirty="0"/>
              <a:t>اللغة المستخدمة لإنشاء صفحات </a:t>
            </a:r>
            <a:r>
              <a:rPr lang="ar-IQ" sz="4000" b="1" dirty="0" smtClean="0"/>
              <a:t>الإنترنت.</a:t>
            </a:r>
          </a:p>
          <a:p>
            <a:r>
              <a:rPr lang="ar-IQ" sz="4000" b="1" dirty="0"/>
              <a:t>والكلمة اختصار </a:t>
            </a:r>
            <a:r>
              <a:rPr lang="ar-IQ" sz="4000" b="1" dirty="0" smtClean="0"/>
              <a:t>ل</a:t>
            </a:r>
            <a:r>
              <a:rPr lang="en-US" sz="4000" b="1" dirty="0"/>
              <a:t> </a:t>
            </a:r>
            <a:r>
              <a:rPr lang="en-US" sz="4000" b="1" dirty="0" smtClean="0"/>
              <a:t>(Hyper </a:t>
            </a:r>
            <a:r>
              <a:rPr lang="en-US" sz="4000" b="1" dirty="0"/>
              <a:t>Text Markup Language</a:t>
            </a:r>
            <a:r>
              <a:rPr lang="en-US" sz="4000" b="1" dirty="0" smtClean="0"/>
              <a:t>)</a:t>
            </a:r>
          </a:p>
          <a:p>
            <a:r>
              <a:rPr lang="ar-IQ" sz="4000" b="1" dirty="0" smtClean="0"/>
              <a:t>هي  لغة </a:t>
            </a:r>
            <a:r>
              <a:rPr lang="ar-IQ" sz="4000" b="1" dirty="0"/>
              <a:t>بسيطة </a:t>
            </a:r>
            <a:r>
              <a:rPr lang="ar-IQ" sz="4000" b="1" dirty="0" smtClean="0"/>
              <a:t>جدا ، وسهلة </a:t>
            </a:r>
            <a:r>
              <a:rPr lang="ar-IQ" sz="4000" b="1" dirty="0"/>
              <a:t>الفهم والتعلم ولا تحتاج لمعرفة مسبقة بلغات البرمجة والهيكلية المستخدمة فيها. </a:t>
            </a:r>
            <a:endParaRPr lang="ar-IQ" sz="4000" b="1" dirty="0" smtClean="0"/>
          </a:p>
          <a:p>
            <a:r>
              <a:rPr lang="ar-IQ" sz="4000" b="1" dirty="0" smtClean="0"/>
              <a:t>بل </a:t>
            </a:r>
            <a:r>
              <a:rPr lang="ar-IQ" sz="4000" b="1" dirty="0"/>
              <a:t>ربما كل ما تحتاجه </a:t>
            </a:r>
            <a:r>
              <a:rPr lang="ar-IQ" sz="4000" b="1" dirty="0" smtClean="0"/>
              <a:t>هو القليل </a:t>
            </a:r>
            <a:r>
              <a:rPr lang="ar-IQ" sz="4000" b="1" dirty="0"/>
              <a:t>من التفكير المنطقي وترتيب الأفكار</a:t>
            </a:r>
            <a:endParaRPr lang="ar-IQ" sz="3900" dirty="0" smtClean="0"/>
          </a:p>
        </p:txBody>
      </p:sp>
    </p:spTree>
    <p:extLst>
      <p:ext uri="{BB962C8B-B14F-4D97-AF65-F5344CB8AC3E}">
        <p14:creationId xmlns:p14="http://schemas.microsoft.com/office/powerpoint/2010/main" val="585327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en-US" sz="5400" b="1" dirty="0"/>
              <a:t>World Wide Web</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en-US" sz="4000" b="1" dirty="0"/>
              <a:t>World Wide </a:t>
            </a:r>
            <a:r>
              <a:rPr lang="en-US" sz="4000" b="1" dirty="0" smtClean="0"/>
              <a:t>Web    </a:t>
            </a:r>
          </a:p>
          <a:p>
            <a:r>
              <a:rPr lang="ar-IQ" sz="4000" b="1" dirty="0"/>
              <a:t>تعني الشبكة العنكبوتية العالمية. الويب أو الشبكة العنكبوتية العالمية و </a:t>
            </a:r>
            <a:r>
              <a:rPr lang="ar-IQ" sz="4000" b="1" dirty="0" smtClean="0"/>
              <a:t>اختصار </a:t>
            </a:r>
            <a:r>
              <a:rPr lang="en-US" sz="4000" b="1" dirty="0" smtClean="0"/>
              <a:t>www</a:t>
            </a:r>
            <a:r>
              <a:rPr lang="ar-IQ" sz="4000" b="1" dirty="0" smtClean="0"/>
              <a:t>  .</a:t>
            </a:r>
          </a:p>
          <a:p>
            <a:r>
              <a:rPr lang="ar-IQ" sz="4000" b="1" dirty="0"/>
              <a:t>وهي نظام من مستندات النص </a:t>
            </a:r>
            <a:r>
              <a:rPr lang="ar-IQ" sz="4000" b="1" dirty="0" smtClean="0"/>
              <a:t>المرتبطة </a:t>
            </a:r>
            <a:r>
              <a:rPr lang="ar-IQ" sz="4000" b="1" dirty="0"/>
              <a:t>ببعضها تعمل فوق الإنترنت</a:t>
            </a:r>
            <a:r>
              <a:rPr lang="ar-IQ" sz="4000" b="1" dirty="0" smtClean="0"/>
              <a:t>.</a:t>
            </a:r>
          </a:p>
          <a:p>
            <a:r>
              <a:rPr lang="ar-IQ" sz="4000" b="1" dirty="0" smtClean="0"/>
              <a:t> </a:t>
            </a:r>
            <a:r>
              <a:rPr lang="ar-IQ" sz="4000" b="1" dirty="0"/>
              <a:t>ويستطيع المستخدم تصفحّ هذه المستندات باستخدام متصفحّ ويب، كما يستطيع التنقلّ </a:t>
            </a:r>
            <a:r>
              <a:rPr lang="ar-IQ" sz="4000" b="1" dirty="0" smtClean="0"/>
              <a:t>بين هذه </a:t>
            </a:r>
            <a:r>
              <a:rPr lang="ar-IQ" sz="4000" b="1" dirty="0"/>
              <a:t>الصفحات عبر وصلات </a:t>
            </a:r>
            <a:r>
              <a:rPr lang="ar-IQ" sz="4000" b="1" dirty="0" smtClean="0"/>
              <a:t>النص. </a:t>
            </a:r>
            <a:r>
              <a:rPr lang="ar-IQ" sz="4000" b="1" dirty="0"/>
              <a:t>وتحوي هذه المستندات على نص صِرْف، صور ووسائط متعددة والتي </a:t>
            </a:r>
            <a:r>
              <a:rPr lang="ar-IQ" sz="4000" b="1" dirty="0" smtClean="0"/>
              <a:t>تستخدم </a:t>
            </a:r>
            <a:r>
              <a:rPr lang="ar-IQ" sz="4000" b="1" dirty="0"/>
              <a:t>البروتوكول نقل النصوص </a:t>
            </a:r>
            <a:r>
              <a:rPr lang="ar-IQ" sz="4000" b="1" dirty="0" smtClean="0"/>
              <a:t>المترابطة </a:t>
            </a:r>
            <a:r>
              <a:rPr lang="en-US" sz="4000" b="1" dirty="0" smtClean="0"/>
              <a:t>(HTTP) </a:t>
            </a:r>
            <a:r>
              <a:rPr lang="ar-IQ" sz="4000" b="1" dirty="0" smtClean="0"/>
              <a:t> .</a:t>
            </a:r>
            <a:endParaRPr lang="ar-IQ" sz="3900" dirty="0" smtClean="0"/>
          </a:p>
        </p:txBody>
      </p:sp>
    </p:spTree>
    <p:extLst>
      <p:ext uri="{BB962C8B-B14F-4D97-AF65-F5344CB8AC3E}">
        <p14:creationId xmlns:p14="http://schemas.microsoft.com/office/powerpoint/2010/main" val="887031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6600" b="1" dirty="0" smtClean="0"/>
              <a:t>المقدمة</a:t>
            </a:r>
            <a:endParaRPr lang="ar-IQ" sz="6600" b="1" dirty="0"/>
          </a:p>
        </p:txBody>
      </p:sp>
      <p:sp>
        <p:nvSpPr>
          <p:cNvPr id="3" name="عنصر نائب للمحتوى 2"/>
          <p:cNvSpPr>
            <a:spLocks noGrp="1"/>
          </p:cNvSpPr>
          <p:nvPr>
            <p:ph idx="1"/>
          </p:nvPr>
        </p:nvSpPr>
        <p:spPr>
          <a:xfrm>
            <a:off x="838200" y="914401"/>
            <a:ext cx="10515600" cy="5943600"/>
          </a:xfrm>
          <a:solidFill>
            <a:schemeClr val="accent4">
              <a:lumMod val="20000"/>
              <a:lumOff val="80000"/>
            </a:schemeClr>
          </a:solidFill>
        </p:spPr>
        <p:txBody>
          <a:bodyPr>
            <a:normAutofit/>
          </a:bodyPr>
          <a:lstStyle/>
          <a:p>
            <a:r>
              <a:rPr lang="ar-IQ" sz="4800" b="1" dirty="0"/>
              <a:t>للتعرف على إمكانيات الانترنت لابد من إلقاء نظرة </a:t>
            </a:r>
            <a:r>
              <a:rPr lang="ar-IQ" sz="4800" b="1" dirty="0" smtClean="0"/>
              <a:t>على:</a:t>
            </a:r>
          </a:p>
          <a:p>
            <a:pPr marL="0" indent="0">
              <a:buNone/>
            </a:pPr>
            <a:r>
              <a:rPr lang="ar-IQ" sz="4800" b="1" dirty="0" smtClean="0"/>
              <a:t>1) </a:t>
            </a:r>
            <a:r>
              <a:rPr lang="ar-IQ" sz="4800" b="1" dirty="0"/>
              <a:t>الشبكات باعتبارها العمود الفقري </a:t>
            </a:r>
            <a:r>
              <a:rPr lang="ar-IQ" sz="4800" b="1" dirty="0" smtClean="0"/>
              <a:t>الذي </a:t>
            </a:r>
            <a:r>
              <a:rPr lang="ar-IQ" sz="4800" b="1" dirty="0"/>
              <a:t>يتم تداول </a:t>
            </a:r>
            <a:r>
              <a:rPr lang="ar-IQ" sz="4800" b="1" dirty="0" smtClean="0"/>
              <a:t>المعلومات من خلاله.</a:t>
            </a:r>
            <a:endParaRPr lang="ar-IQ" sz="4800" b="1" dirty="0"/>
          </a:p>
          <a:p>
            <a:pPr marL="0" indent="0">
              <a:buNone/>
            </a:pPr>
            <a:r>
              <a:rPr lang="ar-IQ" sz="4800" b="1" dirty="0" smtClean="0"/>
              <a:t>2) كيف </a:t>
            </a:r>
            <a:r>
              <a:rPr lang="ar-IQ" sz="4800" b="1" dirty="0"/>
              <a:t>تعمل </a:t>
            </a:r>
            <a:r>
              <a:rPr lang="ar-IQ" sz="4800" b="1" dirty="0" smtClean="0"/>
              <a:t>الشبكات؟ </a:t>
            </a:r>
          </a:p>
          <a:p>
            <a:pPr marL="0" indent="0">
              <a:buNone/>
            </a:pPr>
            <a:r>
              <a:rPr lang="ar-IQ" sz="4800" b="1" dirty="0" smtClean="0"/>
              <a:t>3) أنواع الشبكات </a:t>
            </a:r>
          </a:p>
          <a:p>
            <a:pPr marL="0" indent="0">
              <a:buNone/>
            </a:pPr>
            <a:r>
              <a:rPr lang="ar-IQ" sz="4800" b="1" dirty="0" smtClean="0"/>
              <a:t>4) البرتوكولات </a:t>
            </a:r>
            <a:r>
              <a:rPr lang="ar-IQ" sz="4800" b="1" dirty="0"/>
              <a:t>المستخدمة التي تحكم </a:t>
            </a:r>
            <a:r>
              <a:rPr lang="ar-IQ" sz="4800" b="1" dirty="0" smtClean="0"/>
              <a:t>الشبكات</a:t>
            </a:r>
            <a:endParaRPr lang="ar-IQ" sz="4800" b="1" dirty="0"/>
          </a:p>
        </p:txBody>
      </p:sp>
    </p:spTree>
    <p:extLst>
      <p:ext uri="{BB962C8B-B14F-4D97-AF65-F5344CB8AC3E}">
        <p14:creationId xmlns:p14="http://schemas.microsoft.com/office/powerpoint/2010/main" val="10154171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
            </a:r>
            <a:br>
              <a:rPr lang="ar-IQ" sz="5400" b="1" dirty="0" smtClean="0"/>
            </a:br>
            <a:r>
              <a:rPr lang="ar-IQ" sz="5400" b="1" dirty="0" smtClean="0"/>
              <a:t>استعمالات </a:t>
            </a:r>
            <a:r>
              <a:rPr lang="ar-IQ" sz="5400" b="1" dirty="0"/>
              <a:t>الانترنيت</a:t>
            </a:r>
            <a:br>
              <a:rPr lang="ar-IQ" sz="5400" b="1" dirty="0"/>
            </a:b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fontScale="92500"/>
          </a:bodyPr>
          <a:lstStyle/>
          <a:p>
            <a:r>
              <a:rPr lang="ar-IQ" sz="4000" b="1" dirty="0" smtClean="0"/>
              <a:t>تستخدم </a:t>
            </a:r>
            <a:r>
              <a:rPr lang="ar-IQ" sz="4000" b="1" dirty="0"/>
              <a:t>شبكة الانترنيت في مجالات عديدة، لما تقدمه من خدمات معلوماتية وخدمة البريد الإلكتروني، كما أنها توفر النفقات المالية</a:t>
            </a:r>
          </a:p>
          <a:p>
            <a:pPr marL="0" indent="0">
              <a:buNone/>
            </a:pPr>
            <a:r>
              <a:rPr lang="ar-IQ" sz="4000" b="1" dirty="0" smtClean="0"/>
              <a:t>مقارنة مع </a:t>
            </a:r>
            <a:r>
              <a:rPr lang="ar-IQ" sz="4000" b="1" dirty="0"/>
              <a:t>أنظمة البريد </a:t>
            </a:r>
            <a:r>
              <a:rPr lang="ar-IQ" sz="4000" b="1" dirty="0" smtClean="0"/>
              <a:t>العادية.</a:t>
            </a:r>
          </a:p>
          <a:p>
            <a:pPr marL="0" indent="0">
              <a:buNone/>
            </a:pPr>
            <a:r>
              <a:rPr lang="ar-IQ" sz="4000" b="1" dirty="0" smtClean="0"/>
              <a:t> الانترنت يستخدم </a:t>
            </a:r>
            <a:r>
              <a:rPr lang="ar-IQ" sz="4000" b="1" dirty="0"/>
              <a:t>في المجالات التالية</a:t>
            </a:r>
            <a:r>
              <a:rPr lang="ar-IQ" sz="4000" b="1" dirty="0" smtClean="0"/>
              <a:t>:-</a:t>
            </a:r>
          </a:p>
          <a:p>
            <a:pPr marL="0" indent="0">
              <a:buNone/>
            </a:pPr>
            <a:r>
              <a:rPr lang="ar-IQ" sz="4000" b="1" dirty="0" smtClean="0"/>
              <a:t>1)</a:t>
            </a:r>
            <a:r>
              <a:rPr lang="ar-IQ" sz="4000" b="1" dirty="0"/>
              <a:t> التواصل المباشر أو الدردشة :وتستعمل في ذلك برامج خاصة </a:t>
            </a:r>
            <a:r>
              <a:rPr lang="ar-IQ" sz="4000" b="1" dirty="0" smtClean="0"/>
              <a:t>مثل</a:t>
            </a:r>
            <a:r>
              <a:rPr lang="en-US" sz="4000" b="1" dirty="0"/>
              <a:t>MSN </a:t>
            </a:r>
            <a:r>
              <a:rPr lang="en-US" sz="4000" b="1" dirty="0" smtClean="0"/>
              <a:t>Messenger</a:t>
            </a:r>
            <a:r>
              <a:rPr lang="ar-IQ" sz="4000" b="1" dirty="0" smtClean="0"/>
              <a:t>  و </a:t>
            </a:r>
            <a:r>
              <a:rPr lang="en-US" sz="4000" b="1" dirty="0"/>
              <a:t>Yahoo </a:t>
            </a:r>
            <a:r>
              <a:rPr lang="en-US" sz="4000" b="1" dirty="0" smtClean="0"/>
              <a:t>Messenger</a:t>
            </a:r>
            <a:r>
              <a:rPr lang="ar-IQ" sz="4000" b="1" dirty="0" smtClean="0"/>
              <a:t> حيث </a:t>
            </a:r>
            <a:r>
              <a:rPr lang="ar-IQ" sz="4000" b="1" dirty="0"/>
              <a:t>تمكن المستعمل من التواصل مع أصدقاءه وعائلته بالصوت والصورة في كل لحظة ومن أي مكان وبالمجان.</a:t>
            </a:r>
            <a:endParaRPr lang="ar-IQ" sz="4000" b="1" dirty="0" smtClean="0"/>
          </a:p>
          <a:p>
            <a:pPr marL="0" indent="0">
              <a:buNone/>
            </a:pPr>
            <a:r>
              <a:rPr lang="ar-IQ" sz="4000" b="1" dirty="0" smtClean="0"/>
              <a:t>2)</a:t>
            </a:r>
            <a:r>
              <a:rPr lang="ar-IQ" sz="4000" b="1" dirty="0"/>
              <a:t> التواصل الغير المباشر : أو التواصل من داخل المنتديات حيث يمكن لأي مسجل في المنتدى أبداء رأيه الخاص </a:t>
            </a:r>
            <a:r>
              <a:rPr lang="ar-IQ" sz="4000" b="1" dirty="0" smtClean="0"/>
              <a:t>ونشر منتجاته. </a:t>
            </a:r>
            <a:endParaRPr lang="ar-IQ" sz="4000" b="1" dirty="0"/>
          </a:p>
        </p:txBody>
      </p:sp>
    </p:spTree>
    <p:extLst>
      <p:ext uri="{BB962C8B-B14F-4D97-AF65-F5344CB8AC3E}">
        <p14:creationId xmlns:p14="http://schemas.microsoft.com/office/powerpoint/2010/main" val="16430407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
            </a:r>
            <a:br>
              <a:rPr lang="ar-IQ" sz="5400" b="1" dirty="0" smtClean="0"/>
            </a:br>
            <a:r>
              <a:rPr lang="ar-IQ" sz="5400" b="1" dirty="0" smtClean="0"/>
              <a:t>استعمالات </a:t>
            </a:r>
            <a:r>
              <a:rPr lang="ar-IQ" sz="5400" b="1" dirty="0"/>
              <a:t>الانترنيت</a:t>
            </a:r>
            <a:br>
              <a:rPr lang="ar-IQ" sz="5400" b="1" dirty="0"/>
            </a:b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lnSpcReduction="10000"/>
          </a:bodyPr>
          <a:lstStyle/>
          <a:p>
            <a:r>
              <a:rPr lang="ar-IQ" sz="4000" b="1" dirty="0" smtClean="0"/>
              <a:t>3)</a:t>
            </a:r>
            <a:r>
              <a:rPr lang="ar-IQ" sz="4000" b="1" dirty="0"/>
              <a:t> النشر</a:t>
            </a:r>
            <a:r>
              <a:rPr lang="ar-IQ" sz="4000" b="1" dirty="0" smtClean="0"/>
              <a:t>: حيث </a:t>
            </a:r>
            <a:r>
              <a:rPr lang="ar-IQ" sz="4000" b="1" dirty="0"/>
              <a:t>يمكنك نشر وثائق، صور، صوتيات، وغيرها من المعلومات سواء في موقع خاص بك أو في منتدى</a:t>
            </a:r>
            <a:r>
              <a:rPr lang="ar-IQ" sz="4000" b="1" dirty="0" smtClean="0"/>
              <a:t>.</a:t>
            </a:r>
            <a:endParaRPr lang="ar-IQ" sz="4000" dirty="0"/>
          </a:p>
          <a:p>
            <a:pPr marL="0" indent="0">
              <a:buNone/>
            </a:pPr>
            <a:r>
              <a:rPr lang="ar-IQ" sz="4000" b="1" dirty="0" smtClean="0"/>
              <a:t>4)الخدمات </a:t>
            </a:r>
            <a:r>
              <a:rPr lang="ar-IQ" sz="4000" b="1" dirty="0"/>
              <a:t>المالية والمصرفية :أن غالبية البنوك تستخدم الشبكة في أعمالها اليومية، لمتابعة البورصات العالمية، </a:t>
            </a:r>
            <a:r>
              <a:rPr lang="ar-IQ" sz="4000" b="1" dirty="0" smtClean="0"/>
              <a:t>وأخبار الاقتصاد</a:t>
            </a:r>
            <a:r>
              <a:rPr lang="ar-IQ" sz="4000" b="1" dirty="0"/>
              <a:t>.</a:t>
            </a:r>
          </a:p>
          <a:p>
            <a:r>
              <a:rPr lang="ar-IQ" sz="4000" b="1" dirty="0"/>
              <a:t>التعليم :يوجد لشبكة المعلومات استخدامات في غاية الأهمية للجامعات والمدارس ومراكز الأبحاث، حيث يمكن من خلالها </a:t>
            </a:r>
            <a:r>
              <a:rPr lang="ar-IQ" sz="4000" b="1" dirty="0" smtClean="0"/>
              <a:t>نقل </a:t>
            </a:r>
            <a:r>
              <a:rPr lang="ar-IQ" sz="4000" b="1" dirty="0"/>
              <a:t>وتبادل المعلومات بينها ، ونشر الأبحاث العلمية ، كما يستطيع الباحث الحصول على المعلومات المطلوبة من </a:t>
            </a:r>
            <a:r>
              <a:rPr lang="ar-IQ" sz="4000" b="1" dirty="0" smtClean="0"/>
              <a:t>المكتبات العامة </a:t>
            </a:r>
            <a:r>
              <a:rPr lang="ar-IQ" sz="4000" b="1" dirty="0"/>
              <a:t>أو من مراكز المعلومات بسرعة كبيرة جدا بالمقارنة مع الطرق التقليدية . ويمكن الاستفادة من الشبكة في </a:t>
            </a:r>
            <a:r>
              <a:rPr lang="ar-IQ" sz="4000" b="1" dirty="0" smtClean="0"/>
              <a:t>عملية التعلم </a:t>
            </a:r>
            <a:r>
              <a:rPr lang="ar-IQ" sz="4000" b="1" dirty="0"/>
              <a:t>عن بعد بصورة كبيرة جد ا .</a:t>
            </a:r>
          </a:p>
        </p:txBody>
      </p:sp>
    </p:spTree>
    <p:extLst>
      <p:ext uri="{BB962C8B-B14F-4D97-AF65-F5344CB8AC3E}">
        <p14:creationId xmlns:p14="http://schemas.microsoft.com/office/powerpoint/2010/main" val="24056696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
            </a:r>
            <a:br>
              <a:rPr lang="ar-IQ" sz="5400" b="1" dirty="0" smtClean="0"/>
            </a:br>
            <a:r>
              <a:rPr lang="ar-IQ" sz="5400" b="1" dirty="0" smtClean="0"/>
              <a:t>استعمالات </a:t>
            </a:r>
            <a:r>
              <a:rPr lang="ar-IQ" sz="5400" b="1" dirty="0"/>
              <a:t>الانترنيت</a:t>
            </a:r>
            <a:br>
              <a:rPr lang="ar-IQ" sz="5400" b="1" dirty="0"/>
            </a:b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b="1" dirty="0" smtClean="0"/>
              <a:t>5)</a:t>
            </a:r>
            <a:r>
              <a:rPr lang="ar-IQ" sz="4000" b="1" dirty="0"/>
              <a:t> الصحافة :أصبح الآن ليس صعبا نقل الأخبار من دولة إلى أخرى أو مكان إلى آخر بعد استخدام شبكة " إنترنيت "، </a:t>
            </a:r>
            <a:r>
              <a:rPr lang="ar-IQ" sz="4000" b="1" dirty="0" smtClean="0"/>
              <a:t>يستطيع </a:t>
            </a:r>
            <a:r>
              <a:rPr lang="ar-IQ" sz="4000" b="1" dirty="0"/>
              <a:t>الصحفي كتابة الموضوع أو المقال الذي يريده ثم نقله وبسرعة إلى المحررين في الصحفية أو المجلة التي </a:t>
            </a:r>
            <a:r>
              <a:rPr lang="ar-IQ" sz="4000" b="1" dirty="0" smtClean="0"/>
              <a:t>يعمل بها.</a:t>
            </a:r>
          </a:p>
          <a:p>
            <a:pPr marL="0" indent="0">
              <a:buNone/>
            </a:pPr>
            <a:endParaRPr lang="ar-IQ" sz="4000" b="1" dirty="0"/>
          </a:p>
        </p:txBody>
      </p:sp>
    </p:spTree>
    <p:extLst>
      <p:ext uri="{BB962C8B-B14F-4D97-AF65-F5344CB8AC3E}">
        <p14:creationId xmlns:p14="http://schemas.microsoft.com/office/powerpoint/2010/main" val="7259298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
            </a:r>
            <a:br>
              <a:rPr lang="ar-IQ" sz="5400" b="1" dirty="0" smtClean="0"/>
            </a:br>
            <a:r>
              <a:rPr lang="ar-IQ" sz="5400" b="1" dirty="0" smtClean="0"/>
              <a:t>استعمالات </a:t>
            </a:r>
            <a:r>
              <a:rPr lang="ar-IQ" sz="5400" b="1" dirty="0"/>
              <a:t>الانترنيت</a:t>
            </a:r>
            <a:br>
              <a:rPr lang="ar-IQ" sz="5400" b="1" dirty="0"/>
            </a:b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pPr marL="0" indent="0">
              <a:buNone/>
            </a:pPr>
            <a:r>
              <a:rPr lang="ar-IQ" sz="5400" b="1" dirty="0" smtClean="0"/>
              <a:t>                 </a:t>
            </a:r>
          </a:p>
          <a:p>
            <a:pPr marL="0" indent="0">
              <a:buNone/>
            </a:pPr>
            <a:endParaRPr lang="ar-IQ" sz="5400" b="1" dirty="0"/>
          </a:p>
          <a:p>
            <a:pPr marL="0" indent="0">
              <a:buNone/>
            </a:pPr>
            <a:r>
              <a:rPr lang="ar-IQ" sz="5400" b="1" dirty="0" smtClean="0"/>
              <a:t>                 س/ ما هو الفرق بين   </a:t>
            </a:r>
          </a:p>
          <a:p>
            <a:pPr marL="0" indent="0">
              <a:buNone/>
            </a:pPr>
            <a:r>
              <a:rPr lang="ar-IQ" sz="5400" b="1" dirty="0"/>
              <a:t> </a:t>
            </a:r>
            <a:r>
              <a:rPr lang="ar-IQ" sz="5400" b="1" dirty="0" smtClean="0"/>
              <a:t>                  </a:t>
            </a:r>
            <a:r>
              <a:rPr lang="ar-IQ" sz="5400" b="1" dirty="0" smtClean="0">
                <a:solidFill>
                  <a:srgbClr val="FF0000"/>
                </a:solidFill>
              </a:rPr>
              <a:t>الاتصال</a:t>
            </a:r>
            <a:r>
              <a:rPr lang="ar-IQ" sz="5400" b="1" dirty="0" smtClean="0"/>
              <a:t> و </a:t>
            </a:r>
            <a:r>
              <a:rPr lang="ar-IQ" sz="5400" b="1" dirty="0" smtClean="0">
                <a:solidFill>
                  <a:schemeClr val="accent5"/>
                </a:solidFill>
              </a:rPr>
              <a:t>التواصل </a:t>
            </a:r>
            <a:r>
              <a:rPr lang="ar-IQ" sz="5400" b="1" dirty="0" smtClean="0"/>
              <a:t>؟</a:t>
            </a:r>
            <a:endParaRPr lang="ar-IQ" sz="5400" b="1" dirty="0"/>
          </a:p>
        </p:txBody>
      </p:sp>
    </p:spTree>
    <p:extLst>
      <p:ext uri="{BB962C8B-B14F-4D97-AF65-F5344CB8AC3E}">
        <p14:creationId xmlns:p14="http://schemas.microsoft.com/office/powerpoint/2010/main" val="10149670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المتصفحات </a:t>
            </a:r>
            <a:r>
              <a:rPr lang="en-US" sz="5400" b="1" dirty="0"/>
              <a:t>Web Browser</a:t>
            </a:r>
            <a:r>
              <a:rPr lang="ar-IQ" sz="5400" b="1" dirty="0" smtClean="0"/>
              <a:t>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pPr marL="0" indent="0">
              <a:buNone/>
            </a:pPr>
            <a:r>
              <a:rPr lang="ar-IQ" sz="4000" b="1" dirty="0" smtClean="0"/>
              <a:t>المتصفحات </a:t>
            </a:r>
            <a:r>
              <a:rPr lang="ar-IQ" sz="4000" b="1" dirty="0"/>
              <a:t>( مستعرض صفحات </a:t>
            </a:r>
            <a:r>
              <a:rPr lang="ar-IQ" sz="4000" b="1" dirty="0" smtClean="0"/>
              <a:t>الانترنت)</a:t>
            </a:r>
          </a:p>
          <a:p>
            <a:r>
              <a:rPr lang="ar-IQ" sz="4000" dirty="0" smtClean="0"/>
              <a:t>المُتصَفِّح </a:t>
            </a:r>
            <a:r>
              <a:rPr lang="ar-IQ" sz="4000" dirty="0"/>
              <a:t>أو متصفح الويب هو برنامج يشتغل في حاسبك الآلي والذي يتُيح للمستخدم استعراض النصوص والصور والملفات</a:t>
            </a:r>
          </a:p>
          <a:p>
            <a:pPr marL="0" indent="0">
              <a:buNone/>
            </a:pPr>
            <a:r>
              <a:rPr lang="ar-IQ" sz="4000" dirty="0"/>
              <a:t>وبعض المحتويات الأخرى </a:t>
            </a:r>
            <a:r>
              <a:rPr lang="ar-IQ" sz="4000" dirty="0" smtClean="0"/>
              <a:t>المختلفة.</a:t>
            </a:r>
          </a:p>
          <a:p>
            <a:pPr marL="0" indent="0">
              <a:buNone/>
            </a:pPr>
            <a:r>
              <a:rPr lang="ar-IQ" sz="4000" b="1" dirty="0"/>
              <a:t>المتصفح</a:t>
            </a:r>
            <a:r>
              <a:rPr lang="ar-IQ" sz="4000" dirty="0"/>
              <a:t> </a:t>
            </a:r>
            <a:r>
              <a:rPr lang="ar-IQ" sz="4000" dirty="0" smtClean="0"/>
              <a:t>او </a:t>
            </a:r>
            <a:r>
              <a:rPr lang="ar-IQ" sz="4000" b="1" dirty="0" smtClean="0"/>
              <a:t>المستعرض او </a:t>
            </a:r>
            <a:r>
              <a:rPr lang="ar-IQ" sz="4000" b="1" dirty="0"/>
              <a:t>المبحر</a:t>
            </a:r>
            <a:r>
              <a:rPr lang="ar-IQ" sz="4000" dirty="0"/>
              <a:t> </a:t>
            </a:r>
            <a:endParaRPr lang="ar-IQ" sz="4000" dirty="0" smtClean="0"/>
          </a:p>
          <a:p>
            <a:pPr marL="0" indent="0">
              <a:buNone/>
            </a:pPr>
            <a:r>
              <a:rPr lang="ar-IQ" sz="4000" dirty="0" smtClean="0"/>
              <a:t>متصفح </a:t>
            </a:r>
            <a:r>
              <a:rPr lang="ar-IQ" sz="4000" dirty="0"/>
              <a:t>الويب يتيح للمستخدم أن يصل إلى المعلومات الموجودة في المواقع </a:t>
            </a:r>
            <a:r>
              <a:rPr lang="ar-IQ" sz="4000" dirty="0" smtClean="0"/>
              <a:t>بسهولة وبسرعة </a:t>
            </a:r>
            <a:r>
              <a:rPr lang="ar-IQ" sz="4000" dirty="0"/>
              <a:t>عن طريق تتبع الروابط </a:t>
            </a:r>
            <a:endParaRPr lang="ar-IQ" sz="4000" dirty="0" smtClean="0"/>
          </a:p>
          <a:p>
            <a:pPr marL="0" indent="0">
              <a:buNone/>
            </a:pPr>
            <a:r>
              <a:rPr lang="ar-IQ" sz="4000" dirty="0" smtClean="0"/>
              <a:t> </a:t>
            </a:r>
            <a:r>
              <a:rPr lang="ar-IQ" sz="4000" dirty="0"/>
              <a:t>ومن الأمثلة على متصفحات الويب هي :-</a:t>
            </a:r>
            <a:endParaRPr lang="ar-IQ" sz="4000" dirty="0" smtClean="0"/>
          </a:p>
          <a:p>
            <a:pPr marL="0" indent="0">
              <a:buNone/>
            </a:pPr>
            <a:r>
              <a:rPr lang="ar-IQ" sz="4000" dirty="0" smtClean="0"/>
              <a:t>                 </a:t>
            </a:r>
            <a:endParaRPr lang="ar-IQ" sz="4000" dirty="0"/>
          </a:p>
        </p:txBody>
      </p:sp>
    </p:spTree>
    <p:extLst>
      <p:ext uri="{BB962C8B-B14F-4D97-AF65-F5344CB8AC3E}">
        <p14:creationId xmlns:p14="http://schemas.microsoft.com/office/powerpoint/2010/main" val="31051679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المتصفحات </a:t>
            </a:r>
            <a:r>
              <a:rPr lang="en-US" sz="5400" b="1" dirty="0"/>
              <a:t>Web Browser</a:t>
            </a:r>
            <a:r>
              <a:rPr lang="ar-IQ" sz="5400" b="1" dirty="0" smtClean="0"/>
              <a:t>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pPr marL="0" indent="0">
              <a:buNone/>
            </a:pPr>
            <a:r>
              <a:rPr lang="ar-IQ" sz="4000" dirty="0"/>
              <a:t>المتصفح هو برنامج حاسوبي يتيح للمستخدم استعراض النصوص والصور والملفات وبعض المحتويات الأخرى المختلفة، وهذه المحتويات تكون في الغالب مخزنة في مزود إنترنت وتعرض على شكل صفحة في موقع على شبكة الإنترنت أو في شبكات محلية النصوص والصور في صفحات الموقع يمكن أن تحوي روابط لصفحات أخرى في نفس الموقع أو في مواقع أخرى. متصفح الإنترنت يتيح للمستخدم أن يصل إلى المعلومات الموجودة في المواقع بسهولة وسرعة عن طريق تتبع الروابط.</a:t>
            </a:r>
          </a:p>
        </p:txBody>
      </p:sp>
    </p:spTree>
    <p:extLst>
      <p:ext uri="{BB962C8B-B14F-4D97-AF65-F5344CB8AC3E}">
        <p14:creationId xmlns:p14="http://schemas.microsoft.com/office/powerpoint/2010/main" val="22361916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المتصفحات </a:t>
            </a:r>
            <a:r>
              <a:rPr lang="en-US" sz="5400" b="1" dirty="0"/>
              <a:t>Web Browser</a:t>
            </a:r>
            <a:r>
              <a:rPr lang="ar-IQ" sz="5400" b="1" dirty="0" smtClean="0"/>
              <a:t>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fontScale="92500" lnSpcReduction="20000"/>
          </a:bodyPr>
          <a:lstStyle/>
          <a:p>
            <a:r>
              <a:rPr lang="ar-IQ" sz="4000" dirty="0"/>
              <a:t>متصفحات الإنترنت الرئيسية حاليا </a:t>
            </a:r>
            <a:r>
              <a:rPr lang="ar-IQ" sz="4000" dirty="0" smtClean="0"/>
              <a:t>هي</a:t>
            </a:r>
          </a:p>
          <a:p>
            <a:r>
              <a:rPr lang="ar-IQ" sz="4000" dirty="0"/>
              <a:t> </a:t>
            </a:r>
            <a:r>
              <a:rPr lang="ar-IQ" sz="4000" dirty="0">
                <a:hlinkClick r:id="rId2" tooltip="إنترنت إكسبلورر"/>
              </a:rPr>
              <a:t>إنترنت إكسبلورر</a:t>
            </a:r>
            <a:r>
              <a:rPr lang="ar-IQ" sz="4000" dirty="0"/>
              <a:t> </a:t>
            </a:r>
            <a:r>
              <a:rPr lang="en-US" sz="4000" dirty="0" smtClean="0"/>
              <a:t>Internet Explorer</a:t>
            </a:r>
            <a:r>
              <a:rPr lang="en-US" sz="4000" dirty="0"/>
              <a:t> </a:t>
            </a:r>
            <a:endParaRPr lang="en-US" sz="4000" dirty="0" smtClean="0"/>
          </a:p>
          <a:p>
            <a:r>
              <a:rPr lang="ar-IQ" sz="4000" dirty="0" smtClean="0">
                <a:hlinkClick r:id="rId3" tooltip="موزيلا فيرفكس"/>
              </a:rPr>
              <a:t>موزيلا </a:t>
            </a:r>
            <a:r>
              <a:rPr lang="ar-IQ" sz="4000" dirty="0" err="1">
                <a:hlinkClick r:id="rId3" tooltip="موزيلا فيرفكس"/>
              </a:rPr>
              <a:t>فيرفكس</a:t>
            </a:r>
            <a:r>
              <a:rPr lang="ar-IQ" sz="4000" dirty="0"/>
              <a:t> </a:t>
            </a:r>
            <a:r>
              <a:rPr lang="en-US" sz="4000" dirty="0" smtClean="0"/>
              <a:t>Mozilla Firefox</a:t>
            </a:r>
          </a:p>
          <a:p>
            <a:r>
              <a:rPr lang="ar-IQ" sz="4000" dirty="0" smtClean="0">
                <a:hlinkClick r:id="rId4" tooltip="جوجل كروم"/>
              </a:rPr>
              <a:t>جوجل </a:t>
            </a:r>
            <a:r>
              <a:rPr lang="ar-IQ" sz="4000" dirty="0">
                <a:hlinkClick r:id="rId4" tooltip="جوجل كروم"/>
              </a:rPr>
              <a:t>كروم</a:t>
            </a:r>
            <a:r>
              <a:rPr lang="ar-IQ" sz="4000" dirty="0"/>
              <a:t> </a:t>
            </a:r>
            <a:r>
              <a:rPr lang="en-US" sz="4000" dirty="0" smtClean="0"/>
              <a:t>Google Chrome،</a:t>
            </a:r>
          </a:p>
          <a:p>
            <a:r>
              <a:rPr lang="en-US" sz="4000" dirty="0" smtClean="0"/>
              <a:t> </a:t>
            </a:r>
            <a:r>
              <a:rPr lang="ar-IQ" sz="4000" dirty="0"/>
              <a:t>أبل </a:t>
            </a:r>
            <a:r>
              <a:rPr lang="ar-IQ" sz="4000" dirty="0" smtClean="0">
                <a:hlinkClick r:id="rId5" tooltip="سفاري"/>
              </a:rPr>
              <a:t>سفاري</a:t>
            </a:r>
            <a:r>
              <a:rPr lang="en-US" sz="4000" dirty="0" smtClean="0"/>
              <a:t>Apple Safari</a:t>
            </a:r>
            <a:r>
              <a:rPr lang="en-US" sz="4000" dirty="0"/>
              <a:t> </a:t>
            </a:r>
          </a:p>
          <a:p>
            <a:r>
              <a:rPr lang="ar-IQ" sz="4000" dirty="0" smtClean="0">
                <a:hlinkClick r:id="rId6" tooltip="أوبرا"/>
              </a:rPr>
              <a:t>أوبرا</a:t>
            </a:r>
            <a:r>
              <a:rPr lang="ar-IQ" sz="4000" dirty="0"/>
              <a:t> </a:t>
            </a:r>
            <a:r>
              <a:rPr lang="en-US" sz="4000" dirty="0"/>
              <a:t> Opera </a:t>
            </a:r>
            <a:r>
              <a:rPr lang="ar-IQ" sz="4000" dirty="0" smtClean="0"/>
              <a:t>لنظام </a:t>
            </a:r>
            <a:r>
              <a:rPr lang="ar-IQ" sz="4000" dirty="0"/>
              <a:t>تشغيل ويندوز، </a:t>
            </a:r>
            <a:endParaRPr lang="ar-IQ" sz="4000" dirty="0" smtClean="0"/>
          </a:p>
          <a:p>
            <a:r>
              <a:rPr lang="ar-IQ" sz="4000" dirty="0" smtClean="0"/>
              <a:t>أبل</a:t>
            </a:r>
            <a:r>
              <a:rPr lang="ar-IQ" sz="4000" dirty="0"/>
              <a:t> </a:t>
            </a:r>
            <a:r>
              <a:rPr lang="ar-IQ" sz="4000" dirty="0">
                <a:hlinkClick r:id="rId5" tooltip="سفاري"/>
              </a:rPr>
              <a:t>سفاري</a:t>
            </a:r>
            <a:r>
              <a:rPr lang="ar-IQ" sz="4000" dirty="0"/>
              <a:t> </a:t>
            </a:r>
            <a:r>
              <a:rPr lang="ar-IQ" sz="4000" dirty="0" smtClean="0"/>
              <a:t>(</a:t>
            </a:r>
            <a:r>
              <a:rPr lang="en-US" sz="4000" dirty="0" smtClean="0"/>
              <a:t>(Apple Safari،</a:t>
            </a:r>
            <a:r>
              <a:rPr lang="en-US" sz="4000" dirty="0"/>
              <a:t> </a:t>
            </a:r>
          </a:p>
          <a:p>
            <a:r>
              <a:rPr lang="ar-IQ" sz="4000" dirty="0" smtClean="0">
                <a:hlinkClick r:id="rId3" tooltip="موزيلا فيرفكس"/>
              </a:rPr>
              <a:t>موزيلا </a:t>
            </a:r>
            <a:r>
              <a:rPr lang="ar-IQ" sz="4000" dirty="0" err="1">
                <a:hlinkClick r:id="rId3" tooltip="موزيلا فيرفكس"/>
              </a:rPr>
              <a:t>فيرفكس</a:t>
            </a:r>
            <a:r>
              <a:rPr lang="ar-IQ" sz="4000" dirty="0"/>
              <a:t> </a:t>
            </a:r>
            <a:r>
              <a:rPr lang="ar-IQ" sz="4000" dirty="0" smtClean="0"/>
              <a:t>(</a:t>
            </a:r>
            <a:r>
              <a:rPr lang="en-US" sz="4000" dirty="0" smtClean="0"/>
              <a:t> (Mozilla Firefox</a:t>
            </a:r>
            <a:r>
              <a:rPr lang="en-US" sz="4000" dirty="0"/>
              <a:t> </a:t>
            </a:r>
            <a:endParaRPr lang="ar-IQ" sz="4000" dirty="0" smtClean="0"/>
          </a:p>
          <a:p>
            <a:r>
              <a:rPr lang="ar-IQ" sz="4000" dirty="0" smtClean="0">
                <a:hlinkClick r:id="rId6" tooltip="أوبرا"/>
              </a:rPr>
              <a:t>أوبرا</a:t>
            </a:r>
            <a:r>
              <a:rPr lang="en-US" sz="4000" dirty="0" smtClean="0"/>
              <a:t>Opera</a:t>
            </a:r>
            <a:r>
              <a:rPr lang="en-US" sz="4000" dirty="0"/>
              <a:t>) </a:t>
            </a:r>
            <a:r>
              <a:rPr lang="ar-IQ" sz="4000" dirty="0" smtClean="0"/>
              <a:t> لماكنتوش).</a:t>
            </a:r>
            <a:endParaRPr lang="ar-IQ" sz="4000" dirty="0"/>
          </a:p>
          <a:p>
            <a:r>
              <a:rPr lang="ar-IQ" sz="4000" dirty="0"/>
              <a:t/>
            </a:r>
            <a:br>
              <a:rPr lang="ar-IQ" sz="4000" dirty="0"/>
            </a:br>
            <a:endParaRPr lang="ar-IQ" sz="4000" dirty="0"/>
          </a:p>
        </p:txBody>
      </p:sp>
    </p:spTree>
    <p:extLst>
      <p:ext uri="{BB962C8B-B14F-4D97-AF65-F5344CB8AC3E}">
        <p14:creationId xmlns:p14="http://schemas.microsoft.com/office/powerpoint/2010/main" val="29512835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en-US" sz="5400" b="1" dirty="0" smtClean="0"/>
              <a:t>Website</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b="1" dirty="0"/>
              <a:t>موقع </a:t>
            </a:r>
            <a:r>
              <a:rPr lang="ar-IQ" sz="4000" b="1" dirty="0" smtClean="0"/>
              <a:t>الويب</a:t>
            </a:r>
            <a:r>
              <a:rPr lang="en-US" sz="4000" b="1" dirty="0"/>
              <a:t>Website</a:t>
            </a:r>
            <a:endParaRPr lang="ar-IQ" sz="4000" b="1" dirty="0"/>
          </a:p>
          <a:p>
            <a:r>
              <a:rPr lang="ar-IQ" sz="4000" b="1" dirty="0"/>
              <a:t>موقع الويب هو مجموعة صفحات ويب مرتبطة ببعضها البعض ومخزنة على نفس الخادم . يمكن زيارة مواقع الويب عبر </a:t>
            </a:r>
            <a:r>
              <a:rPr lang="ar-IQ" sz="4000" b="1" dirty="0" smtClean="0"/>
              <a:t>الإنترنت بفضل </a:t>
            </a:r>
            <a:r>
              <a:rPr lang="ar-IQ" sz="4000" b="1" dirty="0"/>
              <a:t>خدمة الويب ومن خلال برنامج حاسوبي يدعى متصفح الويب لمعظم مواقع الويب تتواجد على الأقل صفحة بداية </a:t>
            </a:r>
            <a:r>
              <a:rPr lang="ar-IQ" sz="4000" b="1" dirty="0" smtClean="0"/>
              <a:t>تعرض محتوى </a:t>
            </a:r>
            <a:r>
              <a:rPr lang="ar-IQ" sz="4000" b="1" dirty="0"/>
              <a:t>ذلك الموقع، كما تحتوي على الارتباطات الشعبية لصفحاته أو لصفحات مواقع ويب أخرى مثل موقع جامعة ديالى</a:t>
            </a:r>
            <a:endParaRPr lang="ar-IQ" sz="4000" dirty="0"/>
          </a:p>
        </p:txBody>
      </p:sp>
    </p:spTree>
    <p:extLst>
      <p:ext uri="{BB962C8B-B14F-4D97-AF65-F5344CB8AC3E}">
        <p14:creationId xmlns:p14="http://schemas.microsoft.com/office/powerpoint/2010/main" val="3970123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عنوان </a:t>
            </a:r>
            <a:r>
              <a:rPr lang="ar-IQ" sz="5400" b="1" dirty="0" smtClean="0"/>
              <a:t>إنترنت</a:t>
            </a:r>
            <a:r>
              <a:rPr lang="en-US" sz="5400" b="1" dirty="0"/>
              <a:t>URL</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en-US" sz="4000" b="1" dirty="0" smtClean="0"/>
              <a:t>URL</a:t>
            </a:r>
            <a:r>
              <a:rPr lang="ar-IQ" sz="4000" b="1" dirty="0" smtClean="0"/>
              <a:t> هو اختصار ل </a:t>
            </a:r>
            <a:r>
              <a:rPr lang="en-US" sz="4000" b="1" dirty="0"/>
              <a:t>Uniform Resource </a:t>
            </a:r>
            <a:r>
              <a:rPr lang="en-US" sz="4000" b="1" dirty="0" smtClean="0"/>
              <a:t>Locator</a:t>
            </a:r>
            <a:r>
              <a:rPr lang="ar-IQ" sz="4000" b="1" dirty="0" smtClean="0"/>
              <a:t> </a:t>
            </a:r>
          </a:p>
          <a:p>
            <a:r>
              <a:rPr lang="ar-IQ" sz="4000" b="1" dirty="0"/>
              <a:t>وهو العنوان المستعمل </a:t>
            </a:r>
            <a:r>
              <a:rPr lang="ar-IQ" sz="4000" b="1" dirty="0" err="1" smtClean="0"/>
              <a:t>لايجاد</a:t>
            </a:r>
            <a:r>
              <a:rPr lang="ar-IQ" sz="4000" b="1" dirty="0" smtClean="0"/>
              <a:t> </a:t>
            </a:r>
            <a:r>
              <a:rPr lang="ar-IQ" sz="4000" b="1" dirty="0"/>
              <a:t>المواقع والملفات الأخرى على الانترنت يسمى عنوان صفحة </a:t>
            </a:r>
            <a:r>
              <a:rPr lang="ar-IQ" sz="4000" b="1" dirty="0" smtClean="0"/>
              <a:t>الإنترنت</a:t>
            </a:r>
            <a:r>
              <a:rPr lang="ar-IQ" sz="4000" b="1" dirty="0"/>
              <a:t>. </a:t>
            </a:r>
            <a:endParaRPr lang="ar-IQ" sz="4000" b="1" dirty="0" smtClean="0"/>
          </a:p>
          <a:p>
            <a:r>
              <a:rPr lang="ar-IQ" sz="4000" b="1" dirty="0" smtClean="0"/>
              <a:t>وهو </a:t>
            </a:r>
            <a:r>
              <a:rPr lang="ar-IQ" sz="4000" b="1" dirty="0"/>
              <a:t>ذلك العنوان الذي </a:t>
            </a:r>
            <a:r>
              <a:rPr lang="ar-IQ" sz="4000" b="1" dirty="0" smtClean="0"/>
              <a:t>تكتبه في </a:t>
            </a:r>
            <a:r>
              <a:rPr lang="ar-IQ" sz="4000" b="1" dirty="0"/>
              <a:t>شريط العنوان للذهاب إلى مواقع الإنترنت كما في الشكل التالي</a:t>
            </a:r>
            <a:endParaRPr lang="ar-IQ" sz="4000" dirty="0"/>
          </a:p>
        </p:txBody>
      </p:sp>
      <p:pic>
        <p:nvPicPr>
          <p:cNvPr id="4" name="صورة 3"/>
          <p:cNvPicPr>
            <a:picLocks noChangeAspect="1"/>
          </p:cNvPicPr>
          <p:nvPr/>
        </p:nvPicPr>
        <p:blipFill>
          <a:blip r:embed="rId2"/>
          <a:stretch>
            <a:fillRect/>
          </a:stretch>
        </p:blipFill>
        <p:spPr>
          <a:xfrm>
            <a:off x="1596787" y="4367283"/>
            <a:ext cx="8502555" cy="1392071"/>
          </a:xfrm>
          <a:prstGeom prst="rect">
            <a:avLst/>
          </a:prstGeom>
        </p:spPr>
      </p:pic>
    </p:spTree>
    <p:extLst>
      <p:ext uri="{BB962C8B-B14F-4D97-AF65-F5344CB8AC3E}">
        <p14:creationId xmlns:p14="http://schemas.microsoft.com/office/powerpoint/2010/main" val="30362235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عنوان </a:t>
            </a:r>
            <a:r>
              <a:rPr lang="ar-IQ" sz="5400" b="1" dirty="0" smtClean="0"/>
              <a:t>إنترنت</a:t>
            </a:r>
            <a:r>
              <a:rPr lang="en-US" sz="5400" b="1" dirty="0"/>
              <a:t>URL</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b="1" dirty="0"/>
              <a:t>ويتكون عنوان </a:t>
            </a:r>
            <a:r>
              <a:rPr lang="ar-IQ" sz="4000" b="1" dirty="0" smtClean="0"/>
              <a:t>إنترنت</a:t>
            </a:r>
            <a:r>
              <a:rPr lang="en-US" sz="4000" b="1" dirty="0" smtClean="0"/>
              <a:t>URL</a:t>
            </a:r>
            <a:r>
              <a:rPr lang="ar-IQ" sz="4000" b="1" dirty="0" smtClean="0"/>
              <a:t>  </a:t>
            </a:r>
            <a:r>
              <a:rPr lang="ar-IQ" sz="4000" b="1" dirty="0"/>
              <a:t>من جزأين أو من </a:t>
            </a:r>
            <a:r>
              <a:rPr lang="ar-IQ" sz="4000" b="1" dirty="0" err="1" smtClean="0"/>
              <a:t>اربعةأجزاء</a:t>
            </a:r>
            <a:r>
              <a:rPr lang="ar-IQ" sz="4000" b="1" dirty="0" smtClean="0"/>
              <a:t> هي:</a:t>
            </a:r>
          </a:p>
          <a:p>
            <a:pPr marL="0" indent="0">
              <a:buNone/>
            </a:pPr>
            <a:r>
              <a:rPr lang="ar-IQ" sz="4000" b="1" dirty="0" smtClean="0"/>
              <a:t>على سبيل المثال </a:t>
            </a:r>
            <a:r>
              <a:rPr lang="en-US" sz="4000" b="1" dirty="0">
                <a:hlinkClick r:id="rId2"/>
              </a:rPr>
              <a:t>http://</a:t>
            </a:r>
            <a:r>
              <a:rPr lang="en-US" sz="4000" b="1" dirty="0" smtClean="0">
                <a:hlinkClick r:id="rId2"/>
              </a:rPr>
              <a:t>www.uodiyala.edu.iq</a:t>
            </a:r>
            <a:endParaRPr lang="ar-IQ" sz="4000" b="1" dirty="0" smtClean="0"/>
          </a:p>
          <a:p>
            <a:r>
              <a:rPr lang="ar-IQ" sz="4000" b="1" dirty="0" smtClean="0"/>
              <a:t>1)</a:t>
            </a:r>
            <a:r>
              <a:rPr lang="ar-IQ" sz="4000" b="1" dirty="0"/>
              <a:t> مفتاح البرتوكول </a:t>
            </a:r>
            <a:r>
              <a:rPr lang="ar-IQ" sz="4000" dirty="0" smtClean="0"/>
              <a:t>=</a:t>
            </a:r>
            <a:r>
              <a:rPr lang="en-US" sz="4000" b="1" dirty="0" smtClean="0"/>
              <a:t>http </a:t>
            </a:r>
            <a:endParaRPr lang="ar-IQ" sz="4000" dirty="0"/>
          </a:p>
          <a:p>
            <a:r>
              <a:rPr lang="ar-IQ" sz="4000" b="1" dirty="0" smtClean="0"/>
              <a:t>2)الشبكة </a:t>
            </a:r>
            <a:r>
              <a:rPr lang="ar-IQ" sz="4000" b="1" dirty="0"/>
              <a:t>العنكبوتية العالمية </a:t>
            </a:r>
            <a:r>
              <a:rPr lang="ar-IQ" sz="4000" b="1" dirty="0" smtClean="0"/>
              <a:t>= </a:t>
            </a:r>
            <a:r>
              <a:rPr lang="en-US" sz="4000" b="1" dirty="0"/>
              <a:t>www </a:t>
            </a:r>
            <a:endParaRPr lang="en-US" sz="4000" b="1" dirty="0" smtClean="0"/>
          </a:p>
          <a:p>
            <a:r>
              <a:rPr lang="ar-IQ" sz="4000" b="1" dirty="0" smtClean="0"/>
              <a:t>3)اسم  </a:t>
            </a:r>
            <a:r>
              <a:rPr lang="ar-IQ" sz="4000" b="1" dirty="0"/>
              <a:t>موقع </a:t>
            </a:r>
            <a:r>
              <a:rPr lang="ar-IQ" sz="4000" b="1" dirty="0" smtClean="0"/>
              <a:t>الصفحة =</a:t>
            </a:r>
            <a:r>
              <a:rPr lang="en-US" sz="4000" b="1" dirty="0" err="1" smtClean="0">
                <a:hlinkClick r:id="rId2"/>
              </a:rPr>
              <a:t>uodiyala</a:t>
            </a:r>
            <a:r>
              <a:rPr lang="ar-IQ" sz="4000" b="1" dirty="0" smtClean="0"/>
              <a:t>  </a:t>
            </a:r>
          </a:p>
          <a:p>
            <a:r>
              <a:rPr lang="ar-IQ" sz="4000" b="1" dirty="0" smtClean="0"/>
              <a:t>4) الدومين او </a:t>
            </a:r>
            <a:r>
              <a:rPr lang="ar-IQ" sz="4000" b="1" dirty="0"/>
              <a:t>أو الحقل (مجال الموقع </a:t>
            </a:r>
            <a:r>
              <a:rPr lang="ar-IQ" sz="4000" b="1" dirty="0" smtClean="0"/>
              <a:t>)=</a:t>
            </a:r>
            <a:r>
              <a:rPr lang="en-US" sz="4000" b="1" dirty="0"/>
              <a:t>.</a:t>
            </a:r>
            <a:r>
              <a:rPr lang="en-US" sz="4000" b="1" dirty="0" smtClean="0"/>
              <a:t>com </a:t>
            </a:r>
            <a:endParaRPr lang="ar-IQ" sz="4000" b="1" dirty="0" smtClean="0"/>
          </a:p>
          <a:p>
            <a:endParaRPr lang="ar-IQ" sz="4000" b="1" dirty="0" smtClean="0"/>
          </a:p>
        </p:txBody>
      </p:sp>
    </p:spTree>
    <p:extLst>
      <p:ext uri="{BB962C8B-B14F-4D97-AF65-F5344CB8AC3E}">
        <p14:creationId xmlns:p14="http://schemas.microsoft.com/office/powerpoint/2010/main" val="3775540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12192000" cy="1310184"/>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6000" b="1" dirty="0" smtClean="0"/>
              <a:t>  مكونات الشبكات </a:t>
            </a:r>
            <a:r>
              <a:rPr lang="en-US" sz="6000" b="1" dirty="0" smtClean="0"/>
              <a:t>Network components</a:t>
            </a:r>
            <a:endParaRPr lang="ar-IQ" sz="6000" b="1" dirty="0"/>
          </a:p>
        </p:txBody>
      </p:sp>
      <p:sp>
        <p:nvSpPr>
          <p:cNvPr id="3" name="عنصر نائب للمحتوى 2"/>
          <p:cNvSpPr>
            <a:spLocks noGrp="1"/>
          </p:cNvSpPr>
          <p:nvPr>
            <p:ph idx="1"/>
          </p:nvPr>
        </p:nvSpPr>
        <p:spPr>
          <a:xfrm>
            <a:off x="838200" y="1310185"/>
            <a:ext cx="10515600" cy="5547816"/>
          </a:xfrm>
          <a:solidFill>
            <a:schemeClr val="accent4">
              <a:lumMod val="20000"/>
              <a:lumOff val="80000"/>
            </a:schemeClr>
          </a:solidFill>
        </p:spPr>
        <p:txBody>
          <a:bodyPr>
            <a:normAutofit fontScale="92500" lnSpcReduction="20000"/>
          </a:bodyPr>
          <a:lstStyle/>
          <a:p>
            <a:r>
              <a:rPr lang="ar-IQ" sz="4800" b="1" dirty="0" smtClean="0"/>
              <a:t>الشبكات هي </a:t>
            </a:r>
            <a:r>
              <a:rPr lang="ar-IQ" sz="4800" b="1" dirty="0"/>
              <a:t>مجموعة من أجهزة </a:t>
            </a:r>
            <a:r>
              <a:rPr lang="ar-IQ" sz="4800" b="1" dirty="0" smtClean="0"/>
              <a:t>الكومبيوتر.</a:t>
            </a:r>
            <a:r>
              <a:rPr lang="ar-IQ" sz="4800" b="1" dirty="0"/>
              <a:t> تبدأ من جهازين على أقل تقدير وتنتهي بملايين </a:t>
            </a:r>
            <a:r>
              <a:rPr lang="ar-IQ" sz="4800" b="1" dirty="0" smtClean="0"/>
              <a:t>الأجهزة.</a:t>
            </a:r>
            <a:endParaRPr lang="ar-IQ" sz="4800" b="1" dirty="0"/>
          </a:p>
          <a:p>
            <a:r>
              <a:rPr lang="ar-IQ" sz="4800" b="1" dirty="0" smtClean="0"/>
              <a:t>الشبكة تقسم الى خمسة مكونات هي:-</a:t>
            </a:r>
          </a:p>
          <a:p>
            <a:pPr marL="0" indent="0">
              <a:buNone/>
            </a:pPr>
            <a:r>
              <a:rPr lang="ar-IQ" sz="4800" b="1" dirty="0" smtClean="0"/>
              <a:t>1) </a:t>
            </a:r>
            <a:r>
              <a:rPr lang="ar-IQ" sz="5200" b="1" dirty="0" smtClean="0">
                <a:solidFill>
                  <a:srgbClr val="FF0000"/>
                </a:solidFill>
              </a:rPr>
              <a:t>وحدة الإرسال </a:t>
            </a:r>
            <a:r>
              <a:rPr lang="en-US" sz="4800" b="1" dirty="0" smtClean="0"/>
              <a:t>Sending Unit</a:t>
            </a:r>
            <a:endParaRPr lang="ar-IQ" sz="4800" b="1" dirty="0"/>
          </a:p>
          <a:p>
            <a:pPr marL="0" indent="0">
              <a:buNone/>
            </a:pPr>
            <a:r>
              <a:rPr lang="ar-IQ" sz="4800" b="1" dirty="0" err="1"/>
              <a:t>هى</a:t>
            </a:r>
            <a:r>
              <a:rPr lang="ar-IQ" sz="4800" b="1" dirty="0"/>
              <a:t> المسئولة عن إرسال البيانات والمعلومات إلى الحاسبات الأخرى داخل الشبكة. </a:t>
            </a:r>
            <a:endParaRPr lang="ar-IQ" sz="4800" b="1" dirty="0" smtClean="0"/>
          </a:p>
          <a:p>
            <a:pPr marL="0" indent="0">
              <a:buNone/>
            </a:pPr>
            <a:r>
              <a:rPr lang="ar-IQ" sz="4800" b="1" dirty="0"/>
              <a:t>2</a:t>
            </a:r>
            <a:r>
              <a:rPr lang="ar-IQ" sz="4800" b="1" dirty="0" smtClean="0"/>
              <a:t>) </a:t>
            </a:r>
            <a:r>
              <a:rPr lang="ar-IQ" sz="5200" b="1" dirty="0" smtClean="0">
                <a:solidFill>
                  <a:srgbClr val="FF0000"/>
                </a:solidFill>
              </a:rPr>
              <a:t>وحدة الاستقبال </a:t>
            </a:r>
            <a:r>
              <a:rPr lang="en-US" sz="4800" b="1" dirty="0" smtClean="0"/>
              <a:t>Receiving Unit</a:t>
            </a:r>
            <a:endParaRPr lang="ar-IQ" sz="4800" b="1" dirty="0"/>
          </a:p>
          <a:p>
            <a:pPr marL="0" indent="0">
              <a:buNone/>
            </a:pPr>
            <a:r>
              <a:rPr lang="ar-IQ" sz="4800" b="1" dirty="0" smtClean="0"/>
              <a:t>هي </a:t>
            </a:r>
            <a:r>
              <a:rPr lang="ar-IQ" sz="4800" b="1" dirty="0"/>
              <a:t>الوحدة المسئولة عن استقبال البيانات والمعلومات والرسائل المرسلة من </a:t>
            </a:r>
            <a:r>
              <a:rPr lang="ar-IQ" sz="4800" b="1" dirty="0" smtClean="0"/>
              <a:t>حاسبات </a:t>
            </a:r>
            <a:r>
              <a:rPr lang="ar-IQ" sz="4800" b="1" dirty="0"/>
              <a:t>وطرفيات </a:t>
            </a:r>
            <a:r>
              <a:rPr lang="ar-IQ" sz="4800" b="1" dirty="0" err="1"/>
              <a:t>آخرى</a:t>
            </a:r>
            <a:r>
              <a:rPr lang="ar-IQ" sz="4800" b="1" dirty="0"/>
              <a:t> داخل </a:t>
            </a:r>
            <a:r>
              <a:rPr lang="ar-IQ" sz="4800" b="1" dirty="0" err="1"/>
              <a:t>الشبكه</a:t>
            </a:r>
            <a:r>
              <a:rPr lang="ar-IQ" sz="4800" b="1" dirty="0"/>
              <a:t> او </a:t>
            </a:r>
            <a:r>
              <a:rPr lang="ar-IQ" sz="4800" b="1" dirty="0" smtClean="0"/>
              <a:t>الشبكات </a:t>
            </a:r>
            <a:r>
              <a:rPr lang="ar-IQ" sz="4800" b="1" dirty="0" err="1"/>
              <a:t>المتصله</a:t>
            </a:r>
            <a:r>
              <a:rPr lang="ar-IQ" sz="4800" b="1" dirty="0"/>
              <a:t> بنفس </a:t>
            </a:r>
            <a:r>
              <a:rPr lang="ar-IQ" sz="4800" b="1" dirty="0" err="1"/>
              <a:t>الشبكه</a:t>
            </a:r>
            <a:r>
              <a:rPr lang="ar-IQ" sz="4800" b="1" dirty="0"/>
              <a:t>.</a:t>
            </a:r>
          </a:p>
        </p:txBody>
      </p:sp>
    </p:spTree>
    <p:extLst>
      <p:ext uri="{BB962C8B-B14F-4D97-AF65-F5344CB8AC3E}">
        <p14:creationId xmlns:p14="http://schemas.microsoft.com/office/powerpoint/2010/main" val="7924088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عنوان </a:t>
            </a:r>
            <a:r>
              <a:rPr lang="ar-IQ" sz="5400" b="1" dirty="0" smtClean="0"/>
              <a:t>إنترنت</a:t>
            </a:r>
            <a:r>
              <a:rPr lang="en-US" sz="5400" b="1" dirty="0"/>
              <a:t>URL</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b="1" dirty="0" smtClean="0"/>
              <a:t>الدومين </a:t>
            </a:r>
            <a:r>
              <a:rPr lang="en-US" sz="4000" b="1" dirty="0" smtClean="0"/>
              <a:t>domain </a:t>
            </a:r>
            <a:r>
              <a:rPr lang="ar-IQ" sz="4000" b="1" dirty="0" smtClean="0"/>
              <a:t>   او مجال الموقع  يحدد طبيعة محتويات الموقع مثل:</a:t>
            </a:r>
          </a:p>
          <a:p>
            <a:r>
              <a:rPr lang="ar-IQ" sz="4000" b="1" dirty="0" smtClean="0"/>
              <a:t>المواقع التي تنتهي ب</a:t>
            </a:r>
            <a:r>
              <a:rPr lang="en-US" sz="4000" b="1" dirty="0"/>
              <a:t> .com</a:t>
            </a:r>
            <a:r>
              <a:rPr lang="ar-IQ" sz="4000" b="1" dirty="0" smtClean="0"/>
              <a:t>  </a:t>
            </a:r>
            <a:r>
              <a:rPr lang="ar-IQ" sz="4000" b="1" dirty="0"/>
              <a:t>تنتمي إلى المجال </a:t>
            </a:r>
            <a:r>
              <a:rPr lang="ar-IQ" sz="4000" b="1" dirty="0" smtClean="0"/>
              <a:t>التجاري</a:t>
            </a:r>
          </a:p>
          <a:p>
            <a:r>
              <a:rPr lang="ar-IQ" sz="4000" b="1" dirty="0"/>
              <a:t>المواقع التي تنتهي </a:t>
            </a:r>
            <a:r>
              <a:rPr lang="ar-IQ" sz="4000" b="1" dirty="0" smtClean="0"/>
              <a:t>ب</a:t>
            </a:r>
            <a:r>
              <a:rPr lang="en-US" sz="4000" b="1" dirty="0"/>
              <a:t> .</a:t>
            </a:r>
            <a:r>
              <a:rPr lang="en-US" sz="4000" b="1" dirty="0" smtClean="0"/>
              <a:t>info</a:t>
            </a:r>
            <a:r>
              <a:rPr lang="ar-IQ" sz="4000" b="1" dirty="0" smtClean="0"/>
              <a:t> </a:t>
            </a:r>
            <a:r>
              <a:rPr lang="ar-IQ" sz="4000" b="1" dirty="0"/>
              <a:t>مجال </a:t>
            </a:r>
            <a:r>
              <a:rPr lang="ar-IQ" sz="4000" b="1" dirty="0" smtClean="0"/>
              <a:t>المعلومات</a:t>
            </a:r>
          </a:p>
          <a:p>
            <a:r>
              <a:rPr lang="ar-IQ" sz="4000" b="1" dirty="0"/>
              <a:t>المواقع التي تنتهي </a:t>
            </a:r>
            <a:r>
              <a:rPr lang="ar-IQ" sz="4000" b="1" dirty="0" smtClean="0"/>
              <a:t>ب</a:t>
            </a:r>
            <a:r>
              <a:rPr lang="en-US" sz="4000" b="1" dirty="0"/>
              <a:t> .</a:t>
            </a:r>
            <a:r>
              <a:rPr lang="en-US" sz="4000" b="1" dirty="0" err="1" smtClean="0"/>
              <a:t>edu</a:t>
            </a:r>
            <a:r>
              <a:rPr lang="ar-IQ" sz="4000" b="1" smtClean="0"/>
              <a:t> </a:t>
            </a:r>
            <a:r>
              <a:rPr lang="ar-IQ" sz="4000" b="1"/>
              <a:t>تنتمي إلى مجال التعليم...الخ .</a:t>
            </a:r>
            <a:endParaRPr lang="ar-IQ" sz="4000" b="1" dirty="0" smtClean="0"/>
          </a:p>
        </p:txBody>
      </p:sp>
    </p:spTree>
    <p:extLst>
      <p:ext uri="{BB962C8B-B14F-4D97-AF65-F5344CB8AC3E}">
        <p14:creationId xmlns:p14="http://schemas.microsoft.com/office/powerpoint/2010/main" val="28968113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محرك </a:t>
            </a:r>
            <a:r>
              <a:rPr lang="ar-IQ" sz="5400" b="1" dirty="0" smtClean="0"/>
              <a:t>بحث</a:t>
            </a:r>
            <a:r>
              <a:rPr lang="en-US" sz="5400" dirty="0"/>
              <a:t> </a:t>
            </a:r>
            <a:r>
              <a:rPr lang="en-US" sz="5400" b="1" dirty="0"/>
              <a:t>Search </a:t>
            </a:r>
            <a:r>
              <a:rPr lang="en-US" sz="5400" b="1" dirty="0" smtClean="0"/>
              <a:t>engine </a:t>
            </a:r>
            <a:r>
              <a:rPr lang="ar-IQ" sz="5400" b="1" dirty="0" smtClean="0"/>
              <a:t>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lnSpcReduction="10000"/>
          </a:bodyPr>
          <a:lstStyle/>
          <a:p>
            <a:r>
              <a:rPr lang="ar-IQ" sz="4000" b="1" dirty="0" smtClean="0"/>
              <a:t>محرك </a:t>
            </a:r>
            <a:r>
              <a:rPr lang="ar-IQ" sz="4000" b="1" dirty="0"/>
              <a:t>البحث</a:t>
            </a:r>
            <a:r>
              <a:rPr lang="ar-IQ" sz="4000" dirty="0"/>
              <a:t> (</a:t>
            </a:r>
            <a:r>
              <a:rPr lang="ar-IQ" sz="4000" dirty="0">
                <a:hlinkClick r:id="rId2" tooltip="لغة إنجليزية"/>
              </a:rPr>
              <a:t>بالإنجليزية</a:t>
            </a:r>
            <a:r>
              <a:rPr lang="ar-IQ" sz="4000" dirty="0"/>
              <a:t>: </a:t>
            </a:r>
            <a:r>
              <a:rPr lang="en-US" sz="4000" dirty="0"/>
              <a:t>Search </a:t>
            </a:r>
            <a:r>
              <a:rPr lang="en-US" sz="4000" dirty="0" smtClean="0"/>
              <a:t>engine</a:t>
            </a:r>
            <a:r>
              <a:rPr lang="ar-IQ" sz="4000" dirty="0" smtClean="0"/>
              <a:t>هو </a:t>
            </a:r>
            <a:r>
              <a:rPr lang="ar-IQ" sz="4000" dirty="0"/>
              <a:t>نظام </a:t>
            </a:r>
            <a:r>
              <a:rPr lang="ar-IQ" sz="4000" dirty="0" err="1">
                <a:hlinkClick r:id="rId3" tooltip="استرجاع المعلومات"/>
              </a:rPr>
              <a:t>لإسترجاع</a:t>
            </a:r>
            <a:r>
              <a:rPr lang="ar-IQ" sz="4000" dirty="0">
                <a:hlinkClick r:id="rId3" tooltip="استرجاع المعلومات"/>
              </a:rPr>
              <a:t> المعلومات</a:t>
            </a:r>
            <a:r>
              <a:rPr lang="ar-IQ" sz="4000" dirty="0"/>
              <a:t> صمم للمساعدة على البحث عن المعلومات المخزنة على أي نظام حاسوبي</a:t>
            </a:r>
            <a:r>
              <a:rPr lang="ar-IQ" sz="4000" dirty="0" smtClean="0"/>
              <a:t>.</a:t>
            </a:r>
            <a:r>
              <a:rPr lang="ar-IQ" sz="4000" dirty="0"/>
              <a:t> تعرض نتائج البحث عادة على شكل قائمة لأماكن تواجد المعلومات ومرتبة وفق معايير معينة. تسمح محركات البحث باختصار مدة البحث والتغلب على مشكلة أحجام البيانات المتصاعدة (</a:t>
            </a:r>
            <a:r>
              <a:rPr lang="ar-IQ" sz="4000" dirty="0">
                <a:hlinkClick r:id="rId4" tooltip="إغراق معلوماتي"/>
              </a:rPr>
              <a:t>إغراق معلوماتي</a:t>
            </a:r>
            <a:r>
              <a:rPr lang="ar-IQ" sz="4000" dirty="0"/>
              <a:t>).</a:t>
            </a:r>
          </a:p>
          <a:p>
            <a:r>
              <a:rPr lang="ar-IQ" sz="4000" dirty="0" smtClean="0"/>
              <a:t>أشهر </a:t>
            </a:r>
            <a:r>
              <a:rPr lang="ar-IQ" sz="4000" dirty="0"/>
              <a:t>محركات البحث هي تلك المستعملة على </a:t>
            </a:r>
            <a:r>
              <a:rPr lang="ar-IQ" sz="4000" dirty="0">
                <a:hlinkClick r:id="rId5" tooltip="شبكة عنكبوتية عالمية"/>
              </a:rPr>
              <a:t>الشبكة العنكبوتية العالمية</a:t>
            </a:r>
            <a:r>
              <a:rPr lang="ar-IQ" sz="4000" dirty="0"/>
              <a:t> والتي تدعى </a:t>
            </a:r>
            <a:r>
              <a:rPr lang="ar-IQ" sz="4000" dirty="0">
                <a:hlinkClick r:id="rId6" tooltip="محرك بحث (ويب)"/>
              </a:rPr>
              <a:t>محركات البحث على الويب</a:t>
            </a:r>
            <a:r>
              <a:rPr lang="ar-IQ" sz="4000" dirty="0" smtClean="0"/>
              <a:t>.</a:t>
            </a:r>
          </a:p>
          <a:p>
            <a:r>
              <a:rPr lang="ar-IQ" sz="4000" dirty="0" smtClean="0"/>
              <a:t>محرك </a:t>
            </a:r>
            <a:r>
              <a:rPr lang="ar-IQ" sz="4000" dirty="0" err="1" smtClean="0"/>
              <a:t>كوكل</a:t>
            </a:r>
            <a:r>
              <a:rPr lang="en-US" sz="4000" dirty="0" err="1" smtClean="0"/>
              <a:t>google</a:t>
            </a:r>
            <a:endParaRPr lang="ar-IQ" sz="4000" dirty="0" smtClean="0"/>
          </a:p>
          <a:p>
            <a:r>
              <a:rPr lang="ar-IQ" sz="4000" dirty="0" smtClean="0"/>
              <a:t>محرك ياهو</a:t>
            </a:r>
            <a:r>
              <a:rPr lang="en-US" sz="4000" dirty="0" smtClean="0"/>
              <a:t>yahoo</a:t>
            </a:r>
            <a:endParaRPr lang="ar-IQ" sz="4000" dirty="0" smtClean="0"/>
          </a:p>
          <a:p>
            <a:pPr marL="0" indent="0">
              <a:buNone/>
            </a:pPr>
            <a:endParaRPr lang="ar-IQ" sz="4000" dirty="0"/>
          </a:p>
          <a:p>
            <a:endParaRPr lang="ar-IQ" sz="4000" b="1" dirty="0" smtClean="0"/>
          </a:p>
        </p:txBody>
      </p:sp>
    </p:spTree>
    <p:extLst>
      <p:ext uri="{BB962C8B-B14F-4D97-AF65-F5344CB8AC3E}">
        <p14:creationId xmlns:p14="http://schemas.microsoft.com/office/powerpoint/2010/main" val="41924332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محرك </a:t>
            </a:r>
            <a:r>
              <a:rPr lang="ar-IQ" sz="5400" b="1" dirty="0" smtClean="0"/>
              <a:t>بحث</a:t>
            </a:r>
            <a:r>
              <a:rPr lang="en-US" sz="5400" dirty="0"/>
              <a:t> </a:t>
            </a:r>
            <a:r>
              <a:rPr lang="en-US" sz="5400" b="1" dirty="0"/>
              <a:t>Search </a:t>
            </a:r>
            <a:r>
              <a:rPr lang="en-US" sz="5400" b="1" dirty="0" smtClean="0"/>
              <a:t>engine </a:t>
            </a:r>
            <a:r>
              <a:rPr lang="ar-IQ" sz="5400" b="1" dirty="0" smtClean="0"/>
              <a:t>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b="1" dirty="0"/>
              <a:t>محرك بحث</a:t>
            </a:r>
          </a:p>
          <a:p>
            <a:r>
              <a:rPr lang="ar-IQ" sz="4000" b="1" dirty="0"/>
              <a:t>عبارة عن برنامج يقوم بالبحث في جميع المواقع المنشورة في الشبكة العنكبوتية العالمية. ويوضع هذا البرنامج داخل صفحة ويب</a:t>
            </a:r>
            <a:r>
              <a:rPr lang="ar-IQ" sz="4000" b="1" dirty="0" smtClean="0"/>
              <a:t>، حيث </a:t>
            </a:r>
            <a:r>
              <a:rPr lang="ar-IQ" sz="4000" b="1" dirty="0"/>
              <a:t>يتيح لك كتابة مصطلحات البحث كنص عادي فيبحث عنها </a:t>
            </a:r>
            <a:r>
              <a:rPr lang="ar-IQ" sz="4000" b="1" dirty="0" err="1"/>
              <a:t>التظام</a:t>
            </a:r>
            <a:r>
              <a:rPr lang="ar-IQ" sz="4000" b="1" dirty="0"/>
              <a:t> و يعرض لك النتائج في صفحة انترنت جديدة ويظهر </a:t>
            </a:r>
            <a:r>
              <a:rPr lang="ar-IQ" sz="4000" b="1" dirty="0" smtClean="0"/>
              <a:t>محرك بحث </a:t>
            </a:r>
            <a:r>
              <a:rPr lang="ar-IQ" sz="4000" b="1" dirty="0"/>
              <a:t>لنا في الصفحة على الشكل التالي :</a:t>
            </a:r>
            <a:endParaRPr lang="ar-IQ" sz="4000" b="1" dirty="0" smtClean="0"/>
          </a:p>
        </p:txBody>
      </p:sp>
      <p:pic>
        <p:nvPicPr>
          <p:cNvPr id="4" name="صورة 3"/>
          <p:cNvPicPr>
            <a:picLocks noChangeAspect="1"/>
          </p:cNvPicPr>
          <p:nvPr/>
        </p:nvPicPr>
        <p:blipFill>
          <a:blip r:embed="rId2"/>
          <a:stretch>
            <a:fillRect/>
          </a:stretch>
        </p:blipFill>
        <p:spPr>
          <a:xfrm>
            <a:off x="2947916" y="4544704"/>
            <a:ext cx="7519917" cy="873458"/>
          </a:xfrm>
          <a:prstGeom prst="rect">
            <a:avLst/>
          </a:prstGeom>
        </p:spPr>
      </p:pic>
    </p:spTree>
    <p:extLst>
      <p:ext uri="{BB962C8B-B14F-4D97-AF65-F5344CB8AC3E}">
        <p14:creationId xmlns:p14="http://schemas.microsoft.com/office/powerpoint/2010/main" val="26497734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محرك </a:t>
            </a:r>
            <a:r>
              <a:rPr lang="ar-IQ" sz="5400" b="1" dirty="0" smtClean="0"/>
              <a:t>بحث</a:t>
            </a:r>
            <a:r>
              <a:rPr lang="en-US" sz="5400" dirty="0"/>
              <a:t> </a:t>
            </a:r>
            <a:r>
              <a:rPr lang="en-US" sz="5400" b="1" dirty="0"/>
              <a:t>Search </a:t>
            </a:r>
            <a:r>
              <a:rPr lang="en-US" sz="5400" b="1" dirty="0" smtClean="0"/>
              <a:t>engine </a:t>
            </a:r>
            <a:r>
              <a:rPr lang="ar-IQ" sz="5400" b="1" dirty="0" smtClean="0"/>
              <a:t> </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b="1" dirty="0"/>
              <a:t>حيث تكتب الكلمة أو الجملة المراد البحث عنها داخل الخانة 1، ثم الضغط على الزر 2 لبدأ البحث.</a:t>
            </a:r>
          </a:p>
          <a:p>
            <a:r>
              <a:rPr lang="ar-IQ" sz="4000" b="1" dirty="0"/>
              <a:t>هناك مواقع خاصة بالبحث حيث تضع في الصفحة الرئيسة برنامج محرك البحث بشكل واضح. وتتيح خاصية البحث المتخصص</a:t>
            </a:r>
            <a:r>
              <a:rPr lang="ar-IQ" sz="4000" b="1" dirty="0" smtClean="0"/>
              <a:t>،</a:t>
            </a:r>
            <a:r>
              <a:rPr lang="ar-IQ" sz="4000" b="1" dirty="0"/>
              <a:t> لتحديد نوع، مكان، لغة ، ....الملف أو الموضوع المراد البحث </a:t>
            </a:r>
            <a:r>
              <a:rPr lang="ar-IQ" sz="4000" b="1" dirty="0" smtClean="0"/>
              <a:t>عنه مثل </a:t>
            </a:r>
            <a:r>
              <a:rPr lang="en-US" sz="4000" b="1" dirty="0"/>
              <a:t>www. </a:t>
            </a:r>
            <a:r>
              <a:rPr lang="en-US" sz="4000" b="1" dirty="0" smtClean="0"/>
              <a:t>Google.com</a:t>
            </a:r>
            <a:r>
              <a:rPr lang="ar-IQ" sz="4000" b="1" dirty="0" smtClean="0"/>
              <a:t> </a:t>
            </a:r>
            <a:r>
              <a:rPr lang="ar-IQ" sz="4000" b="1" dirty="0"/>
              <a:t>وهناك أيضا مواقع تضيف </a:t>
            </a:r>
            <a:r>
              <a:rPr lang="ar-IQ" sz="4000" b="1" dirty="0" smtClean="0"/>
              <a:t>برنامج البحث </a:t>
            </a:r>
            <a:r>
              <a:rPr lang="ar-IQ" sz="4000" b="1" dirty="0"/>
              <a:t>في صفحتها الرئيسة كخاصية لتسهيل عملية البحث على الزوار، داخل وخارج الموقع.</a:t>
            </a:r>
            <a:endParaRPr lang="ar-IQ" sz="4000" b="1" dirty="0" smtClean="0"/>
          </a:p>
        </p:txBody>
      </p:sp>
    </p:spTree>
    <p:extLst>
      <p:ext uri="{BB962C8B-B14F-4D97-AF65-F5344CB8AC3E}">
        <p14:creationId xmlns:p14="http://schemas.microsoft.com/office/powerpoint/2010/main" val="5572408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الارتباط </a:t>
            </a:r>
            <a:r>
              <a:rPr lang="ar-IQ" sz="5400" b="1" dirty="0" smtClean="0"/>
              <a:t>التشعبي </a:t>
            </a:r>
            <a:r>
              <a:rPr lang="en-US" sz="5400" b="1" dirty="0" smtClean="0"/>
              <a:t>Hyperlink</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b="1" dirty="0"/>
              <a:t>الارتباط التشعبي هو ارتباط من مستند يفتح صفحة أو ملف آخر عند النقر فوقه. </a:t>
            </a:r>
            <a:endParaRPr lang="ar-IQ" sz="4000" b="1" dirty="0" smtClean="0"/>
          </a:p>
          <a:p>
            <a:r>
              <a:rPr lang="ar-IQ" sz="4000" b="1" dirty="0" smtClean="0"/>
              <a:t>وتكون الوجهة </a:t>
            </a:r>
            <a:r>
              <a:rPr lang="ar-IQ" sz="4000" b="1" dirty="0"/>
              <a:t>في الغالب صفحة ويب أخرى، </a:t>
            </a:r>
            <a:r>
              <a:rPr lang="ar-IQ" sz="4000" b="1" dirty="0" smtClean="0"/>
              <a:t>ولكن يمكن </a:t>
            </a:r>
            <a:r>
              <a:rPr lang="ar-IQ" sz="4000" b="1" dirty="0"/>
              <a:t>أن تكون أيضا صورة أو عنوان بريد إلكتروني أو برنامج. </a:t>
            </a:r>
            <a:endParaRPr lang="ar-IQ" sz="4000" b="1" dirty="0" smtClean="0"/>
          </a:p>
          <a:p>
            <a:r>
              <a:rPr lang="ar-IQ" sz="4000" b="1" dirty="0" smtClean="0"/>
              <a:t>يمكن </a:t>
            </a:r>
            <a:r>
              <a:rPr lang="ar-IQ" sz="4000" b="1" dirty="0"/>
              <a:t>أن يكون الارتباط التشعبي نفسه نصا أو صورة. </a:t>
            </a:r>
            <a:endParaRPr lang="ar-IQ" sz="4000" b="1" dirty="0" smtClean="0"/>
          </a:p>
          <a:p>
            <a:r>
              <a:rPr lang="ar-IQ" sz="4000" b="1" dirty="0" smtClean="0"/>
              <a:t>عند </a:t>
            </a:r>
            <a:r>
              <a:rPr lang="ar-IQ" sz="4000" b="1" dirty="0"/>
              <a:t>نقر </a:t>
            </a:r>
            <a:r>
              <a:rPr lang="ar-IQ" sz="4000" b="1" dirty="0" smtClean="0"/>
              <a:t>أحد زائري </a:t>
            </a:r>
            <a:r>
              <a:rPr lang="ar-IQ" sz="4000" b="1" dirty="0"/>
              <a:t>الموقع فوق الارتباط التشعبي، يتم عرض الوجهة في مستعرض ويب، ويتم فتحها أو تشغيلها او تحميله بالاعتماد على نوع</a:t>
            </a:r>
          </a:p>
          <a:p>
            <a:r>
              <a:rPr lang="ar-IQ" sz="4000" b="1" dirty="0"/>
              <a:t>الوجهة</a:t>
            </a:r>
            <a:endParaRPr lang="ar-IQ" sz="4000" b="1" dirty="0" smtClean="0"/>
          </a:p>
        </p:txBody>
      </p:sp>
    </p:spTree>
    <p:extLst>
      <p:ext uri="{BB962C8B-B14F-4D97-AF65-F5344CB8AC3E}">
        <p14:creationId xmlns:p14="http://schemas.microsoft.com/office/powerpoint/2010/main" val="10236956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مصطلح </a:t>
            </a:r>
            <a:r>
              <a:rPr lang="en-US" sz="5400" b="1" dirty="0" smtClean="0"/>
              <a:t>Upload  </a:t>
            </a:r>
            <a:r>
              <a:rPr lang="en-US" sz="5400" b="1" dirty="0" smtClean="0">
                <a:solidFill>
                  <a:srgbClr val="FF0000"/>
                </a:solidFill>
              </a:rPr>
              <a:t>&amp;</a:t>
            </a:r>
            <a:r>
              <a:rPr lang="en-US" sz="5400" b="1" dirty="0" smtClean="0"/>
              <a:t> Download</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en-US" sz="4000" b="1" dirty="0"/>
              <a:t>Download </a:t>
            </a:r>
            <a:r>
              <a:rPr lang="ar-IQ" sz="4000" b="1" dirty="0" smtClean="0"/>
              <a:t> يشير </a:t>
            </a:r>
            <a:r>
              <a:rPr lang="ar-IQ" sz="4000" b="1" dirty="0"/>
              <a:t>إلى عملية إرسال البيانات من حاسب آلي " مضيف " إلى حساب ألي كعميل أي تعني عملية تنزيل الملفات من الإنترنت </a:t>
            </a:r>
            <a:r>
              <a:rPr lang="ar-IQ" sz="4000" b="1" dirty="0" err="1" smtClean="0"/>
              <a:t>عبر</a:t>
            </a:r>
            <a:r>
              <a:rPr lang="ar-IQ" sz="4000" b="1" dirty="0" err="1"/>
              <a:t>مركز</a:t>
            </a:r>
            <a:r>
              <a:rPr lang="ar-IQ" sz="4000" b="1" dirty="0"/>
              <a:t> رفع إلى جهاز </a:t>
            </a:r>
            <a:r>
              <a:rPr lang="ar-IQ" sz="4000" b="1" dirty="0" smtClean="0"/>
              <a:t>الحاسوب.</a:t>
            </a:r>
          </a:p>
          <a:p>
            <a:endParaRPr lang="ar-IQ" sz="4000" b="1" dirty="0"/>
          </a:p>
          <a:p>
            <a:r>
              <a:rPr lang="en-US" sz="4000" b="1" dirty="0" smtClean="0"/>
              <a:t>Upload</a:t>
            </a:r>
            <a:r>
              <a:rPr lang="ar-IQ" sz="4000" b="1" dirty="0" smtClean="0"/>
              <a:t> </a:t>
            </a:r>
            <a:r>
              <a:rPr lang="ar-IQ" sz="4000" b="1" dirty="0"/>
              <a:t>إرسال البيانات من حاسبك الآلي إلى حاسب آلي المضيف .</a:t>
            </a:r>
            <a:endParaRPr lang="ar-IQ" sz="4000" b="1" dirty="0" smtClean="0"/>
          </a:p>
        </p:txBody>
      </p:sp>
    </p:spTree>
    <p:extLst>
      <p:ext uri="{BB962C8B-B14F-4D97-AF65-F5344CB8AC3E}">
        <p14:creationId xmlns:p14="http://schemas.microsoft.com/office/powerpoint/2010/main" val="22541031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الاتصال </a:t>
            </a:r>
            <a:r>
              <a:rPr lang="ar-IQ" sz="5400" b="1" dirty="0" err="1" smtClean="0"/>
              <a:t>بالانترنت</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b="1" dirty="0"/>
              <a:t>يعد الاتصال بالإنترنت في غاية البساطة، ولكن هناك عدد من الخطوات التي يجب اتخاذها أولا </a:t>
            </a:r>
            <a:r>
              <a:rPr lang="ar-IQ" sz="4000" b="1" dirty="0" smtClean="0"/>
              <a:t>.</a:t>
            </a:r>
          </a:p>
          <a:p>
            <a:r>
              <a:rPr lang="ar-IQ" sz="4000" b="1" dirty="0" smtClean="0"/>
              <a:t>فيجب </a:t>
            </a:r>
            <a:r>
              <a:rPr lang="ar-IQ" sz="4000" b="1" dirty="0"/>
              <a:t>في البداية البحث عن </a:t>
            </a:r>
            <a:r>
              <a:rPr lang="ar-IQ" sz="4000" b="1" dirty="0" err="1" smtClean="0"/>
              <a:t>مزودلخدمة</a:t>
            </a:r>
            <a:r>
              <a:rPr lang="ar-IQ" sz="4000" b="1" dirty="0" smtClean="0"/>
              <a:t> </a:t>
            </a:r>
            <a:r>
              <a:rPr lang="ar-IQ" sz="4000" b="1" dirty="0"/>
              <a:t>الإنترنت في المنطقة التي تسكن بها، وهي شركة يمكنك من خلالها الحصول على خدمة الإنترنت. </a:t>
            </a:r>
            <a:endParaRPr lang="ar-IQ" sz="4000" b="1" dirty="0" smtClean="0"/>
          </a:p>
          <a:p>
            <a:r>
              <a:rPr lang="ar-IQ" sz="4000" b="1" dirty="0" smtClean="0"/>
              <a:t>تقدم </a:t>
            </a:r>
            <a:r>
              <a:rPr lang="ar-IQ" sz="4000" b="1" dirty="0"/>
              <a:t>هذه الشركة </a:t>
            </a:r>
            <a:r>
              <a:rPr lang="ar-IQ" sz="4000" b="1" dirty="0" smtClean="0"/>
              <a:t>عرض شهري </a:t>
            </a:r>
            <a:r>
              <a:rPr lang="ar-IQ" sz="4000" b="1" dirty="0"/>
              <a:t>يشمل البريد الإلكتروني وتصفح الويب وإمكانات التحميل والإرسال وكذلك مجموعات النقاش. تحتاج بعد ذلك إلى </a:t>
            </a:r>
            <a:r>
              <a:rPr lang="ar-IQ" sz="4000" b="1" dirty="0" smtClean="0"/>
              <a:t>تنصيب بعض </a:t>
            </a:r>
            <a:r>
              <a:rPr lang="ar-IQ" sz="4000" b="1" dirty="0"/>
              <a:t>البرامج على جهازك وقد يساعدك مزود الخدمة في ذلك.</a:t>
            </a:r>
            <a:endParaRPr lang="ar-IQ" sz="4000" b="1" dirty="0" smtClean="0"/>
          </a:p>
        </p:txBody>
      </p:sp>
    </p:spTree>
    <p:extLst>
      <p:ext uri="{BB962C8B-B14F-4D97-AF65-F5344CB8AC3E}">
        <p14:creationId xmlns:p14="http://schemas.microsoft.com/office/powerpoint/2010/main" val="9788361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الشروع في استخدام ويب</a:t>
            </a:r>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fontScale="92500" lnSpcReduction="10000"/>
          </a:bodyPr>
          <a:lstStyle/>
          <a:p>
            <a:r>
              <a:rPr lang="ar-IQ" sz="4000" b="1" dirty="0"/>
              <a:t>بمجرد إنشاء اتصال بإنترنت، يمكنك الوصول إلى ويب </a:t>
            </a:r>
            <a:r>
              <a:rPr lang="ar-IQ" sz="4000" b="1" dirty="0" smtClean="0"/>
              <a:t>باستخدام</a:t>
            </a:r>
            <a:r>
              <a:rPr lang="en-US" sz="4000" b="1" dirty="0"/>
              <a:t> Internet </a:t>
            </a:r>
            <a:r>
              <a:rPr lang="en-US" sz="4000" b="1" dirty="0" smtClean="0"/>
              <a:t>Explorer</a:t>
            </a:r>
            <a:r>
              <a:rPr lang="ar-IQ" sz="4000" b="1" dirty="0" smtClean="0"/>
              <a:t> </a:t>
            </a:r>
            <a:r>
              <a:rPr lang="ar-IQ" sz="4000" b="1" dirty="0"/>
              <a:t>وهو مستعرض ويب مضمّن في </a:t>
            </a:r>
            <a:r>
              <a:rPr lang="en-US" sz="4000" b="1" dirty="0" smtClean="0"/>
              <a:t>Windows </a:t>
            </a:r>
            <a:r>
              <a:rPr lang="ar-IQ" sz="4000" b="1" dirty="0"/>
              <a:t>ويمكنك أيضًا استخدام أي مستعرض ويب آخر تقوم بتثبيته على </a:t>
            </a:r>
            <a:r>
              <a:rPr lang="ar-IQ" sz="4000" b="1" dirty="0" smtClean="0"/>
              <a:t>الكمبيوتر</a:t>
            </a:r>
            <a:r>
              <a:rPr lang="ar-SA" sz="4000" b="1" dirty="0" smtClean="0"/>
              <a:t>.</a:t>
            </a:r>
          </a:p>
          <a:p>
            <a:r>
              <a:rPr lang="ar-IQ" sz="4000" b="1" dirty="0" smtClean="0"/>
              <a:t>خطوات استخدام الانترنت:</a:t>
            </a:r>
          </a:p>
          <a:p>
            <a:pPr marL="742950" indent="-742950">
              <a:buAutoNum type="arabicParenR"/>
            </a:pPr>
            <a:r>
              <a:rPr lang="ar-IQ" sz="4000" b="1" dirty="0" smtClean="0"/>
              <a:t>افتح المتصفح </a:t>
            </a:r>
            <a:r>
              <a:rPr lang="en-US" sz="4000" b="1" dirty="0"/>
              <a:t>Internet </a:t>
            </a:r>
            <a:r>
              <a:rPr lang="en-US" sz="4000" b="1" dirty="0" smtClean="0"/>
              <a:t>Explorer</a:t>
            </a:r>
            <a:r>
              <a:rPr lang="ar-IQ" sz="4000" b="1" dirty="0" smtClean="0"/>
              <a:t>  او أي  متصفح اخر موجود على سطح المكتب في حاسوبك. وذلك بالضغط المزدوج (دبل كلك). في حالة عدم وجود رمز التصفح على سطح المكتب، نقوم بتشغيله من قائمة  ابدأ </a:t>
            </a:r>
            <a:r>
              <a:rPr lang="en-US" sz="4000" b="1" dirty="0" smtClean="0"/>
              <a:t>Star</a:t>
            </a:r>
            <a:r>
              <a:rPr lang="ar-IQ" sz="4000" b="1" dirty="0" smtClean="0"/>
              <a:t> باستخدام </a:t>
            </a:r>
            <a:r>
              <a:rPr lang="ar-IQ" sz="4000" b="1" dirty="0" err="1" smtClean="0"/>
              <a:t>ايقونه</a:t>
            </a:r>
            <a:r>
              <a:rPr lang="ar-IQ" sz="4000" b="1" dirty="0" smtClean="0"/>
              <a:t> البحث </a:t>
            </a:r>
            <a:r>
              <a:rPr lang="en-US" sz="4000" b="1" dirty="0" smtClean="0"/>
              <a:t>search </a:t>
            </a:r>
            <a:r>
              <a:rPr lang="ar-IQ" sz="4000" b="1" dirty="0" smtClean="0"/>
              <a:t>  حيث نكتب اسم المتصفح ومن النتائج نشغل المتصفح او من شريط قائمة ابدأ </a:t>
            </a:r>
            <a:r>
              <a:rPr lang="en-US" sz="4000" b="1" dirty="0" smtClean="0"/>
              <a:t>Start</a:t>
            </a:r>
            <a:endParaRPr lang="ar-IQ" sz="4000" b="1" dirty="0" smtClean="0"/>
          </a:p>
          <a:p>
            <a:pPr marL="0" indent="0">
              <a:buNone/>
            </a:pPr>
            <a:r>
              <a:rPr lang="ar-IQ" sz="4000" b="1" dirty="0"/>
              <a:t> </a:t>
            </a:r>
            <a:endParaRPr lang="ar-IQ" sz="4000" b="1" dirty="0" smtClean="0"/>
          </a:p>
          <a:p>
            <a:pPr marL="742950" indent="-742950">
              <a:buAutoNum type="arabicParenR"/>
            </a:pPr>
            <a:endParaRPr lang="ar-IQ" sz="4000" b="1" dirty="0" smtClean="0"/>
          </a:p>
        </p:txBody>
      </p:sp>
      <p:pic>
        <p:nvPicPr>
          <p:cNvPr id="4" name="صورة 3"/>
          <p:cNvPicPr>
            <a:picLocks noChangeAspect="1"/>
          </p:cNvPicPr>
          <p:nvPr/>
        </p:nvPicPr>
        <p:blipFill>
          <a:blip r:embed="rId2"/>
          <a:stretch>
            <a:fillRect/>
          </a:stretch>
        </p:blipFill>
        <p:spPr>
          <a:xfrm>
            <a:off x="2838735" y="2314868"/>
            <a:ext cx="1427879" cy="920176"/>
          </a:xfrm>
          <a:prstGeom prst="rect">
            <a:avLst/>
          </a:prstGeom>
        </p:spPr>
      </p:pic>
    </p:spTree>
    <p:extLst>
      <p:ext uri="{BB962C8B-B14F-4D97-AF65-F5344CB8AC3E}">
        <p14:creationId xmlns:p14="http://schemas.microsoft.com/office/powerpoint/2010/main" val="3584596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الشروع في استخدام ويب</a:t>
            </a:r>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pPr marL="0" indent="0">
              <a:buNone/>
            </a:pPr>
            <a:r>
              <a:rPr lang="ar-IQ" sz="4000" b="1" dirty="0" smtClean="0"/>
              <a:t>2)عند </a:t>
            </a:r>
            <a:r>
              <a:rPr lang="ar-IQ" sz="4000" b="1" dirty="0"/>
              <a:t>بدء </a:t>
            </a:r>
            <a:r>
              <a:rPr lang="ar-IQ" sz="4000" b="1" dirty="0" smtClean="0"/>
              <a:t>تشغيل</a:t>
            </a:r>
            <a:r>
              <a:rPr lang="en-US" sz="4000" b="1" dirty="0"/>
              <a:t> Internet </a:t>
            </a:r>
            <a:r>
              <a:rPr lang="en-US" sz="4000" b="1" dirty="0" smtClean="0"/>
              <a:t>Explorer</a:t>
            </a:r>
            <a:r>
              <a:rPr lang="ar-IQ" sz="4000" b="1" dirty="0" smtClean="0"/>
              <a:t> او </a:t>
            </a:r>
            <a:r>
              <a:rPr lang="en-US" sz="4000" b="1" dirty="0" smtClean="0"/>
              <a:t>Google chrome</a:t>
            </a:r>
            <a:r>
              <a:rPr lang="ar-SA" sz="4000" b="1" dirty="0" smtClean="0"/>
              <a:t> </a:t>
            </a:r>
          </a:p>
          <a:p>
            <a:pPr marL="0" indent="0">
              <a:buNone/>
            </a:pPr>
            <a:r>
              <a:rPr lang="ar-IQ" sz="4000" b="1" dirty="0"/>
              <a:t>فإنه ينتقل إلى أي صفحة تم إعدادها على أنها الصفحة الرئيسية .ويتم </a:t>
            </a:r>
            <a:r>
              <a:rPr lang="ar-IQ" sz="4000" b="1" dirty="0" smtClean="0"/>
              <a:t>تعيين</a:t>
            </a:r>
            <a:r>
              <a:rPr lang="ar-SA" sz="4000" b="1" dirty="0" smtClean="0"/>
              <a:t> </a:t>
            </a:r>
            <a:r>
              <a:rPr lang="ar-IQ" sz="4000" b="1" dirty="0"/>
              <a:t>الصفحة الرئيسية افتراضيا </a:t>
            </a:r>
            <a:r>
              <a:rPr lang="ar-IQ" sz="4000" b="1" dirty="0" smtClean="0"/>
              <a:t>إلى</a:t>
            </a:r>
            <a:r>
              <a:rPr lang="en-US" sz="4000" b="1" dirty="0"/>
              <a:t> </a:t>
            </a:r>
            <a:r>
              <a:rPr lang="en-US" sz="4000" b="1" dirty="0" smtClean="0"/>
              <a:t>MSN.com</a:t>
            </a:r>
            <a:r>
              <a:rPr lang="ar-SA" sz="4000" b="1" dirty="0" smtClean="0"/>
              <a:t> </a:t>
            </a:r>
            <a:r>
              <a:rPr lang="ar-IQ" sz="4000" b="1" dirty="0"/>
              <a:t>وهو موقع ويب تابع </a:t>
            </a:r>
            <a:r>
              <a:rPr lang="ar-IQ" sz="4000" b="1" dirty="0" smtClean="0"/>
              <a:t>ل</a:t>
            </a:r>
            <a:r>
              <a:rPr lang="en-US" sz="4000" b="1" dirty="0"/>
              <a:t>  </a:t>
            </a:r>
            <a:r>
              <a:rPr lang="ar-IQ" sz="4000" b="1" dirty="0" smtClean="0"/>
              <a:t>   </a:t>
            </a:r>
            <a:r>
              <a:rPr lang="en-US" sz="4000" b="1" dirty="0" smtClean="0"/>
              <a:t>Microsoft</a:t>
            </a:r>
            <a:r>
              <a:rPr lang="ar-SA" sz="4000" b="1" dirty="0" smtClean="0"/>
              <a:t>  </a:t>
            </a:r>
          </a:p>
          <a:p>
            <a:pPr marL="0" indent="0">
              <a:buNone/>
            </a:pPr>
            <a:r>
              <a:rPr lang="ar-SA" sz="4000" b="1" dirty="0"/>
              <a:t> </a:t>
            </a:r>
            <a:r>
              <a:rPr lang="ar-IQ" sz="4000" b="1" dirty="0"/>
              <a:t>يمكن اختيار أي صفحة (أو أي صفحة فارغة) كصفحة رئيسية.</a:t>
            </a:r>
            <a:endParaRPr lang="ar-IQ" sz="4000" b="1" dirty="0" smtClean="0"/>
          </a:p>
        </p:txBody>
      </p:sp>
    </p:spTree>
    <p:extLst>
      <p:ext uri="{BB962C8B-B14F-4D97-AF65-F5344CB8AC3E}">
        <p14:creationId xmlns:p14="http://schemas.microsoft.com/office/powerpoint/2010/main" val="35241950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إدخال عنوان ويب</a:t>
            </a:r>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pPr marL="0" indent="0">
              <a:buNone/>
            </a:pPr>
            <a:r>
              <a:rPr lang="ar-IQ" sz="4000" b="1" dirty="0"/>
              <a:t>كما أن لكل محل إقامة عنوان شارع مميز، فإن لكل صفحة ويب العنوان الخاص بها على ويب. يطلق على هذا العنوان </a:t>
            </a:r>
            <a:r>
              <a:rPr lang="ar-IQ" sz="4000" b="1" dirty="0" smtClean="0"/>
              <a:t>عنوان</a:t>
            </a:r>
            <a:r>
              <a:rPr lang="en-US" sz="4000" b="1" dirty="0"/>
              <a:t> URL</a:t>
            </a:r>
            <a:r>
              <a:rPr lang="en-US" sz="4000" b="1" dirty="0" smtClean="0"/>
              <a:t>.</a:t>
            </a:r>
            <a:r>
              <a:rPr lang="ar-IQ" sz="4000" b="1" dirty="0" smtClean="0"/>
              <a:t> </a:t>
            </a:r>
            <a:r>
              <a:rPr lang="ar-IQ" sz="4000" b="1" dirty="0"/>
              <a:t>على سبيل المثال: يكون محدد موقع </a:t>
            </a:r>
            <a:r>
              <a:rPr lang="ar-IQ" sz="4000" b="1" dirty="0" smtClean="0"/>
              <a:t>المعلومات</a:t>
            </a:r>
            <a:r>
              <a:rPr lang="en-US" sz="4000" b="1" dirty="0"/>
              <a:t> </a:t>
            </a:r>
            <a:r>
              <a:rPr lang="en-US" sz="4000" b="1" dirty="0" smtClean="0"/>
              <a:t>( URL) </a:t>
            </a:r>
            <a:r>
              <a:rPr lang="ar-IQ" sz="4000" b="1" dirty="0" smtClean="0"/>
              <a:t> </a:t>
            </a:r>
          </a:p>
          <a:p>
            <a:pPr marL="0" indent="0">
              <a:buNone/>
            </a:pPr>
            <a:r>
              <a:rPr lang="ar-IQ" sz="4000" b="1" dirty="0" smtClean="0"/>
              <a:t>لموقع</a:t>
            </a:r>
            <a:r>
              <a:rPr lang="en-US" sz="4000" b="1" dirty="0"/>
              <a:t> </a:t>
            </a:r>
            <a:r>
              <a:rPr lang="en-US" sz="4000" b="1" dirty="0" smtClean="0"/>
              <a:t>Microsoft</a:t>
            </a:r>
            <a:r>
              <a:rPr lang="ar-IQ" sz="4000" b="1" dirty="0" smtClean="0"/>
              <a:t> </a:t>
            </a:r>
            <a:r>
              <a:rPr lang="ar-IQ" sz="4000" b="1" dirty="0"/>
              <a:t>الرئيسي على ويب </a:t>
            </a:r>
            <a:r>
              <a:rPr lang="ar-IQ" sz="4000" b="1" dirty="0" smtClean="0"/>
              <a:t>هو :</a:t>
            </a:r>
          </a:p>
          <a:p>
            <a:pPr marL="0" indent="0">
              <a:buNone/>
            </a:pPr>
            <a:r>
              <a:rPr lang="ar-IQ" sz="4000" b="1" dirty="0"/>
              <a:t> </a:t>
            </a:r>
            <a:r>
              <a:rPr lang="en-US" sz="4000" b="1" dirty="0">
                <a:hlinkClick r:id="rId2"/>
              </a:rPr>
              <a:t>http://www.microsoft.com</a:t>
            </a:r>
            <a:r>
              <a:rPr lang="en-US" sz="4000" b="1" dirty="0" smtClean="0"/>
              <a:t>.      </a:t>
            </a:r>
            <a:endParaRPr lang="ar-IQ" sz="4000" b="1" dirty="0" smtClean="0"/>
          </a:p>
          <a:p>
            <a:pPr marL="0" indent="0">
              <a:buNone/>
            </a:pPr>
            <a:endParaRPr lang="ar-IQ" sz="4000" b="1" dirty="0"/>
          </a:p>
          <a:p>
            <a:pPr marL="0" indent="0">
              <a:buNone/>
            </a:pPr>
            <a:r>
              <a:rPr lang="ar-IQ" sz="4000" b="1" dirty="0"/>
              <a:t>وفي حالة </a:t>
            </a:r>
            <a:r>
              <a:rPr lang="ar-IQ" sz="4000" b="1" dirty="0" smtClean="0"/>
              <a:t>معرفة </a:t>
            </a:r>
            <a:r>
              <a:rPr lang="en-US" sz="4000" b="1" dirty="0" smtClean="0"/>
              <a:t>URL</a:t>
            </a:r>
            <a:r>
              <a:rPr lang="ar-IQ" sz="4000" b="1" dirty="0" smtClean="0"/>
              <a:t> </a:t>
            </a:r>
            <a:r>
              <a:rPr lang="ar-IQ" sz="4000" b="1" dirty="0"/>
              <a:t>الخاص بأي صفحة، يمكن كتابته مباشرة </a:t>
            </a:r>
            <a:r>
              <a:rPr lang="ar-IQ" sz="4000" b="1" dirty="0" smtClean="0"/>
              <a:t>في المتصفح </a:t>
            </a:r>
            <a:r>
              <a:rPr lang="en-US" sz="4000" b="1" dirty="0"/>
              <a:t>Internet </a:t>
            </a:r>
            <a:r>
              <a:rPr lang="en-US" sz="4000" b="1" dirty="0" smtClean="0"/>
              <a:t>Explorer</a:t>
            </a:r>
            <a:r>
              <a:rPr lang="ar-IQ" sz="4000" b="1" dirty="0" smtClean="0"/>
              <a:t> او </a:t>
            </a:r>
            <a:r>
              <a:rPr lang="en-US" sz="4000" b="1" dirty="0"/>
              <a:t>Google chrome</a:t>
            </a:r>
            <a:r>
              <a:rPr lang="ar-SA" sz="4000" b="1" dirty="0"/>
              <a:t> </a:t>
            </a:r>
            <a:endParaRPr lang="ar-IQ" sz="4000" b="1" dirty="0" smtClean="0"/>
          </a:p>
        </p:txBody>
      </p:sp>
    </p:spTree>
    <p:extLst>
      <p:ext uri="{BB962C8B-B14F-4D97-AF65-F5344CB8AC3E}">
        <p14:creationId xmlns:p14="http://schemas.microsoft.com/office/powerpoint/2010/main" val="86877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6600" b="1" dirty="0"/>
              <a:t> </a:t>
            </a:r>
            <a:r>
              <a:rPr lang="ar-IQ" sz="5400" b="1" dirty="0"/>
              <a:t>مكونات الشبكات </a:t>
            </a:r>
            <a:r>
              <a:rPr lang="en-US" sz="5400" b="1" dirty="0"/>
              <a:t>Network components</a:t>
            </a:r>
            <a:endParaRPr lang="ar-IQ" sz="5400" b="1" dirty="0"/>
          </a:p>
        </p:txBody>
      </p:sp>
      <p:sp>
        <p:nvSpPr>
          <p:cNvPr id="3" name="عنصر نائب للمحتوى 2"/>
          <p:cNvSpPr>
            <a:spLocks noGrp="1"/>
          </p:cNvSpPr>
          <p:nvPr>
            <p:ph idx="1"/>
          </p:nvPr>
        </p:nvSpPr>
        <p:spPr>
          <a:xfrm>
            <a:off x="838200" y="914401"/>
            <a:ext cx="10515600" cy="5943600"/>
          </a:xfrm>
          <a:solidFill>
            <a:schemeClr val="accent4">
              <a:lumMod val="20000"/>
              <a:lumOff val="80000"/>
            </a:schemeClr>
          </a:solidFill>
        </p:spPr>
        <p:txBody>
          <a:bodyPr>
            <a:normAutofit/>
          </a:bodyPr>
          <a:lstStyle/>
          <a:p>
            <a:pPr marL="0" indent="0">
              <a:buNone/>
            </a:pPr>
            <a:r>
              <a:rPr lang="ar-IQ" sz="4800" b="1" dirty="0" smtClean="0"/>
              <a:t>3) وسط الاتصال  </a:t>
            </a:r>
            <a:r>
              <a:rPr lang="en-US" sz="4800" b="1" dirty="0" smtClean="0"/>
              <a:t>Transmission Media </a:t>
            </a:r>
          </a:p>
          <a:p>
            <a:pPr marL="0" indent="0">
              <a:buNone/>
            </a:pPr>
            <a:r>
              <a:rPr lang="en-US" sz="3600" b="1" dirty="0"/>
              <a:t> </a:t>
            </a:r>
            <a:r>
              <a:rPr lang="en-US" sz="3600" b="1" dirty="0" smtClean="0"/>
              <a:t>     </a:t>
            </a:r>
            <a:r>
              <a:rPr lang="ar-IQ" sz="3600" b="1" dirty="0" err="1"/>
              <a:t>هى</a:t>
            </a:r>
            <a:r>
              <a:rPr lang="ar-IQ" sz="3600" b="1" dirty="0"/>
              <a:t> في الغالب خط تليفوني او كابل اتصال من نوع معين مسئول عن </a:t>
            </a:r>
            <a:r>
              <a:rPr lang="ar-IQ" sz="3600" b="1" dirty="0" smtClean="0"/>
              <a:t>نقل</a:t>
            </a:r>
            <a:r>
              <a:rPr lang="en-US" sz="3600" b="1" dirty="0" smtClean="0"/>
              <a:t>  </a:t>
            </a:r>
            <a:r>
              <a:rPr lang="ar-IQ" sz="3600" b="1" dirty="0" smtClean="0"/>
              <a:t> </a:t>
            </a:r>
            <a:r>
              <a:rPr lang="ar-IQ" sz="3600" b="1" dirty="0"/>
              <a:t>البيانات والمعلومات من / إلى الحاسبات </a:t>
            </a:r>
            <a:r>
              <a:rPr lang="ar-IQ" sz="3600" b="1" dirty="0" err="1"/>
              <a:t>المتصله</a:t>
            </a:r>
            <a:r>
              <a:rPr lang="ar-IQ" sz="3600" b="1" dirty="0"/>
              <a:t> </a:t>
            </a:r>
            <a:r>
              <a:rPr lang="ar-IQ" sz="3600" b="1" dirty="0" err="1" smtClean="0"/>
              <a:t>بالشبكه</a:t>
            </a:r>
            <a:r>
              <a:rPr lang="ar-IQ" sz="3600" b="1" dirty="0" smtClean="0"/>
              <a:t>.</a:t>
            </a:r>
          </a:p>
          <a:p>
            <a:pPr marL="0" indent="0">
              <a:buNone/>
            </a:pPr>
            <a:r>
              <a:rPr lang="ar-IQ" sz="4800" b="1" dirty="0" smtClean="0"/>
              <a:t>4) الرسالة </a:t>
            </a:r>
            <a:r>
              <a:rPr lang="en-US" sz="4800" b="1" dirty="0" smtClean="0"/>
              <a:t>The  Message </a:t>
            </a:r>
            <a:r>
              <a:rPr lang="ar-IQ" sz="4800" b="1" dirty="0" smtClean="0"/>
              <a:t> </a:t>
            </a:r>
          </a:p>
          <a:p>
            <a:pPr marL="0" indent="0">
              <a:buNone/>
            </a:pPr>
            <a:r>
              <a:rPr lang="ar-IQ" sz="4800" b="1" dirty="0"/>
              <a:t> </a:t>
            </a:r>
            <a:r>
              <a:rPr lang="ar-IQ" sz="4800" b="1" dirty="0" smtClean="0"/>
              <a:t> </a:t>
            </a:r>
            <a:r>
              <a:rPr lang="ar-IQ" sz="4000" b="1" dirty="0" smtClean="0"/>
              <a:t>هي البيانات او المعلومات التي نرغب  </a:t>
            </a:r>
            <a:r>
              <a:rPr lang="ar-IQ" sz="4000" b="1" dirty="0" err="1" smtClean="0"/>
              <a:t>بارسالها</a:t>
            </a:r>
            <a:r>
              <a:rPr lang="ar-IQ" sz="4000" b="1" dirty="0" smtClean="0"/>
              <a:t> عبر </a:t>
            </a:r>
            <a:r>
              <a:rPr lang="ar-IQ" sz="4000" b="1" dirty="0" err="1" smtClean="0"/>
              <a:t>الشبكه</a:t>
            </a:r>
            <a:r>
              <a:rPr lang="ar-IQ" sz="4000" b="1" dirty="0" smtClean="0"/>
              <a:t>.</a:t>
            </a:r>
          </a:p>
          <a:p>
            <a:pPr marL="0" indent="0">
              <a:buNone/>
            </a:pPr>
            <a:r>
              <a:rPr lang="ar-IQ" sz="4800" b="1" dirty="0" smtClean="0"/>
              <a:t>5) البروتوكول  </a:t>
            </a:r>
            <a:r>
              <a:rPr lang="en-US" sz="4800" b="1" dirty="0" smtClean="0"/>
              <a:t>The Protocol</a:t>
            </a:r>
            <a:endParaRPr lang="ar-IQ" sz="4800" b="1" dirty="0" smtClean="0"/>
          </a:p>
          <a:p>
            <a:pPr marL="0" indent="0">
              <a:buNone/>
            </a:pPr>
            <a:r>
              <a:rPr lang="ar-IQ" sz="4800" b="1" dirty="0"/>
              <a:t> </a:t>
            </a:r>
            <a:r>
              <a:rPr lang="ar-IQ" sz="4800" b="1" dirty="0" smtClean="0"/>
              <a:t>هي  مجموعة من القواعد</a:t>
            </a:r>
            <a:r>
              <a:rPr lang="ar-SA" sz="4800" b="1" dirty="0" smtClean="0"/>
              <a:t> </a:t>
            </a:r>
            <a:r>
              <a:rPr lang="en-US" sz="4800" b="1" dirty="0" smtClean="0"/>
              <a:t>Rules</a:t>
            </a:r>
            <a:r>
              <a:rPr lang="ar-IQ" sz="4800" b="1" dirty="0" smtClean="0"/>
              <a:t> التي تتحكم       بالاتصال.</a:t>
            </a:r>
            <a:endParaRPr lang="en-US" sz="4800" b="1" dirty="0" smtClean="0"/>
          </a:p>
          <a:p>
            <a:pPr marL="0" indent="0">
              <a:buNone/>
            </a:pPr>
            <a:endParaRPr lang="ar-IQ" sz="4800" b="1" dirty="0"/>
          </a:p>
        </p:txBody>
      </p:sp>
    </p:spTree>
    <p:extLst>
      <p:ext uri="{BB962C8B-B14F-4D97-AF65-F5344CB8AC3E}">
        <p14:creationId xmlns:p14="http://schemas.microsoft.com/office/powerpoint/2010/main" val="19626130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إدخال عنوان ويب</a:t>
            </a:r>
          </a:p>
        </p:txBody>
      </p:sp>
      <p:pic>
        <p:nvPicPr>
          <p:cNvPr id="4" name="عنصر نائب للمحتوى 3"/>
          <p:cNvPicPr>
            <a:picLocks noGrp="1" noChangeAspect="1"/>
          </p:cNvPicPr>
          <p:nvPr>
            <p:ph idx="1"/>
          </p:nvPr>
        </p:nvPicPr>
        <p:blipFill>
          <a:blip r:embed="rId2"/>
          <a:stretch>
            <a:fillRect/>
          </a:stretch>
        </p:blipFill>
        <p:spPr>
          <a:xfrm>
            <a:off x="490538" y="914401"/>
            <a:ext cx="10863262" cy="5773002"/>
          </a:xfrm>
          <a:prstGeom prst="rect">
            <a:avLst/>
          </a:prstGeom>
        </p:spPr>
      </p:pic>
    </p:spTree>
    <p:extLst>
      <p:ext uri="{BB962C8B-B14F-4D97-AF65-F5344CB8AC3E}">
        <p14:creationId xmlns:p14="http://schemas.microsoft.com/office/powerpoint/2010/main" val="25274028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latin typeface="TimesNewRoman,Bold"/>
              </a:rPr>
              <a:t>تلميحات</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a:bodyPr>
          <a:lstStyle/>
          <a:p>
            <a:r>
              <a:rPr lang="ar-IQ" sz="4000" b="1" dirty="0" smtClean="0">
                <a:latin typeface="TimesNewRoman,Bold"/>
              </a:rPr>
              <a:t>          هذا الرمز او الايقونة تعني القائمة الرئيسية. بالضغط على هذه الايقونة تأخذك الى القائمة او النافذة الرئيسية.       </a:t>
            </a:r>
          </a:p>
          <a:p>
            <a:endParaRPr lang="ar-IQ" sz="4000" b="1" dirty="0">
              <a:latin typeface="TimesNewRoman,Bold"/>
            </a:endParaRPr>
          </a:p>
          <a:p>
            <a:r>
              <a:rPr lang="ar-IQ" sz="4000" b="1" dirty="0" smtClean="0">
                <a:latin typeface="TimesNewRoman,Bold"/>
              </a:rPr>
              <a:t>ليس </a:t>
            </a:r>
            <a:r>
              <a:rPr lang="ar-IQ" sz="4000" b="1" dirty="0">
                <a:latin typeface="TimesNewRoman,Bold"/>
              </a:rPr>
              <a:t>من الضروري كتابة </a:t>
            </a:r>
            <a:r>
              <a:rPr lang="en-US" sz="4000" b="1" dirty="0"/>
              <a:t>http://.</a:t>
            </a:r>
            <a:r>
              <a:rPr lang="ar-IQ" sz="4000" b="1" dirty="0"/>
              <a:t> على سبيل المثال: يمكنك كتابة</a:t>
            </a:r>
            <a:r>
              <a:rPr lang="en-US" sz="4000" b="1" dirty="0"/>
              <a:t> </a:t>
            </a:r>
            <a:r>
              <a:rPr lang="en-US" sz="4000" b="1" dirty="0">
                <a:hlinkClick r:id="rId2"/>
              </a:rPr>
              <a:t>www.microsoft.com</a:t>
            </a:r>
            <a:r>
              <a:rPr lang="ar-IQ" sz="4000" b="1" dirty="0"/>
              <a:t> </a:t>
            </a:r>
            <a:r>
              <a:rPr lang="ar-IQ" sz="4000" b="1" dirty="0" smtClean="0"/>
              <a:t>وسيكمل المتصفح </a:t>
            </a:r>
            <a:r>
              <a:rPr lang="ar-IQ" sz="4000" b="1" dirty="0"/>
              <a:t>بقية </a:t>
            </a:r>
            <a:r>
              <a:rPr lang="ar-IQ" sz="4000" b="1" dirty="0" smtClean="0"/>
              <a:t>المعلومات</a:t>
            </a:r>
            <a:endParaRPr lang="ar-IQ" sz="4000" dirty="0"/>
          </a:p>
        </p:txBody>
      </p:sp>
      <p:pic>
        <p:nvPicPr>
          <p:cNvPr id="4" name="عنصر نائب للمحتوى 4"/>
          <p:cNvPicPr>
            <a:picLocks noChangeAspect="1"/>
          </p:cNvPicPr>
          <p:nvPr/>
        </p:nvPicPr>
        <p:blipFill>
          <a:blip r:embed="rId3"/>
          <a:stretch>
            <a:fillRect/>
          </a:stretch>
        </p:blipFill>
        <p:spPr>
          <a:xfrm>
            <a:off x="9914364" y="914401"/>
            <a:ext cx="1186217" cy="765203"/>
          </a:xfrm>
          <a:prstGeom prst="rect">
            <a:avLst/>
          </a:prstGeom>
        </p:spPr>
      </p:pic>
    </p:spTree>
    <p:extLst>
      <p:ext uri="{BB962C8B-B14F-4D97-AF65-F5344CB8AC3E}">
        <p14:creationId xmlns:p14="http://schemas.microsoft.com/office/powerpoint/2010/main" val="11989002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endParaRPr lang="ar-IQ" sz="5400" b="1" dirty="0"/>
          </a:p>
        </p:txBody>
      </p:sp>
      <p:sp>
        <p:nvSpPr>
          <p:cNvPr id="3" name="عنصر نائب للمحتوى 2"/>
          <p:cNvSpPr>
            <a:spLocks noGrp="1"/>
          </p:cNvSpPr>
          <p:nvPr>
            <p:ph idx="1"/>
          </p:nvPr>
        </p:nvSpPr>
        <p:spPr>
          <a:xfrm>
            <a:off x="838200" y="914401"/>
            <a:ext cx="10515600" cy="5943600"/>
          </a:xfrm>
          <a:solidFill>
            <a:schemeClr val="accent4">
              <a:lumMod val="20000"/>
              <a:lumOff val="80000"/>
            </a:schemeClr>
          </a:solidFill>
        </p:spPr>
        <p:txBody>
          <a:bodyPr>
            <a:normAutofit/>
          </a:bodyPr>
          <a:lstStyle/>
          <a:p>
            <a:r>
              <a:rPr lang="ar-IQ" sz="4000" b="1" dirty="0"/>
              <a:t>استخدام الزرين "الخلف" و"الأمام </a:t>
            </a:r>
            <a:r>
              <a:rPr lang="ar-IQ" sz="4000" b="1" dirty="0" smtClean="0"/>
              <a:t>«</a:t>
            </a:r>
            <a:endParaRPr lang="ar-IQ" sz="4000" b="1" dirty="0"/>
          </a:p>
          <a:p>
            <a:r>
              <a:rPr lang="ar-IQ" sz="4000" b="1" dirty="0"/>
              <a:t>بينما تنتقل من صفحة إلى أخرى، </a:t>
            </a:r>
            <a:r>
              <a:rPr lang="ar-IQ" sz="4000" b="1" dirty="0" smtClean="0"/>
              <a:t>يحفظ المتصفح </a:t>
            </a:r>
            <a:r>
              <a:rPr lang="en-US" sz="4000" b="1" dirty="0"/>
              <a:t>Internet </a:t>
            </a:r>
            <a:r>
              <a:rPr lang="en-US" sz="4000" b="1" dirty="0" smtClean="0"/>
              <a:t>Explorer</a:t>
            </a:r>
            <a:r>
              <a:rPr lang="ar-IQ" sz="4000" b="1" dirty="0" smtClean="0"/>
              <a:t> او </a:t>
            </a:r>
            <a:r>
              <a:rPr lang="en-US" sz="4000" b="1" dirty="0" smtClean="0"/>
              <a:t>Google chrome </a:t>
            </a:r>
            <a:r>
              <a:rPr lang="ar-IQ" sz="4000" b="1" dirty="0" smtClean="0"/>
              <a:t>  </a:t>
            </a:r>
            <a:r>
              <a:rPr lang="ar-IQ" sz="4000" b="1" dirty="0"/>
              <a:t>الصفحات التي تستعرضها. وللعودة إلى الصفحة السابقة، </a:t>
            </a:r>
            <a:r>
              <a:rPr lang="ar-IQ" sz="4000" b="1" dirty="0" err="1" smtClean="0"/>
              <a:t>انقر</a:t>
            </a:r>
            <a:r>
              <a:rPr lang="ar-IQ" sz="4000" b="1" dirty="0" err="1"/>
              <a:t>فوق</a:t>
            </a:r>
            <a:r>
              <a:rPr lang="ar-IQ" sz="4000" b="1" dirty="0"/>
              <a:t> الزر </a:t>
            </a:r>
            <a:r>
              <a:rPr lang="ar-IQ" sz="4000" b="1" dirty="0" smtClean="0"/>
              <a:t>الخلف</a:t>
            </a:r>
            <a:r>
              <a:rPr lang="en-US" sz="4000" b="1" dirty="0" smtClean="0"/>
              <a:t>"Back"</a:t>
            </a:r>
            <a:r>
              <a:rPr lang="ar-IQ" sz="4000" b="1" dirty="0" smtClean="0"/>
              <a:t> </a:t>
            </a:r>
          </a:p>
          <a:p>
            <a:r>
              <a:rPr lang="ar-IQ" sz="4000" b="1" dirty="0"/>
              <a:t>انقر فوق الزر الخلف عدة مرات لإعادة تتبع خطوات انتقالك مهما بعدت. وبعد النقر فوق الزر </a:t>
            </a:r>
            <a:r>
              <a:rPr lang="ar-IQ" sz="4000" b="1" dirty="0" smtClean="0"/>
              <a:t>السابق.</a:t>
            </a:r>
          </a:p>
          <a:p>
            <a:r>
              <a:rPr lang="ar-IQ" sz="4000" b="1" dirty="0"/>
              <a:t>يمكنك النقر فوق الزر </a:t>
            </a:r>
            <a:r>
              <a:rPr lang="ar-IQ" sz="4000" b="1" dirty="0" smtClean="0"/>
              <a:t>الأمام</a:t>
            </a:r>
            <a:r>
              <a:rPr lang="en-US" sz="4000" b="1" dirty="0"/>
              <a:t>"Forward </a:t>
            </a:r>
            <a:r>
              <a:rPr lang="en-US" sz="4000" b="1" dirty="0" smtClean="0"/>
              <a:t>"</a:t>
            </a:r>
            <a:r>
              <a:rPr lang="ar-IQ" sz="4000" b="1" dirty="0" smtClean="0"/>
              <a:t> </a:t>
            </a:r>
            <a:r>
              <a:rPr lang="ar-IQ" sz="4000" b="1" dirty="0"/>
              <a:t>للانتقال للأمام عبر </a:t>
            </a:r>
            <a:r>
              <a:rPr lang="ar-IQ" sz="4000" b="1" dirty="0" smtClean="0"/>
              <a:t>الصفحات.</a:t>
            </a:r>
            <a:endParaRPr lang="ar-IQ" sz="4000" dirty="0"/>
          </a:p>
        </p:txBody>
      </p:sp>
      <p:pic>
        <p:nvPicPr>
          <p:cNvPr id="5" name="صورة 4"/>
          <p:cNvPicPr>
            <a:picLocks noChangeAspect="1"/>
          </p:cNvPicPr>
          <p:nvPr/>
        </p:nvPicPr>
        <p:blipFill>
          <a:blip r:embed="rId2"/>
          <a:stretch>
            <a:fillRect/>
          </a:stretch>
        </p:blipFill>
        <p:spPr>
          <a:xfrm>
            <a:off x="2088107" y="1023582"/>
            <a:ext cx="1632008" cy="571963"/>
          </a:xfrm>
          <a:prstGeom prst="rect">
            <a:avLst/>
          </a:prstGeom>
        </p:spPr>
      </p:pic>
    </p:spTree>
    <p:extLst>
      <p:ext uri="{BB962C8B-B14F-4D97-AF65-F5344CB8AC3E}">
        <p14:creationId xmlns:p14="http://schemas.microsoft.com/office/powerpoint/2010/main" val="19310958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endParaRPr lang="ar-IQ" sz="5400" b="1" dirty="0"/>
          </a:p>
        </p:txBody>
      </p:sp>
      <p:pic>
        <p:nvPicPr>
          <p:cNvPr id="4" name="عنصر نائب للمحتوى 3"/>
          <p:cNvPicPr>
            <a:picLocks noGrp="1" noChangeAspect="1"/>
          </p:cNvPicPr>
          <p:nvPr>
            <p:ph idx="1"/>
          </p:nvPr>
        </p:nvPicPr>
        <p:blipFill>
          <a:blip r:embed="rId2"/>
          <a:stretch>
            <a:fillRect/>
          </a:stretch>
        </p:blipFill>
        <p:spPr>
          <a:xfrm>
            <a:off x="838200" y="914402"/>
            <a:ext cx="10515600" cy="2483892"/>
          </a:xfrm>
          <a:prstGeom prst="rect">
            <a:avLst/>
          </a:prstGeom>
        </p:spPr>
      </p:pic>
    </p:spTree>
    <p:extLst>
      <p:ext uri="{BB962C8B-B14F-4D97-AF65-F5344CB8AC3E}">
        <p14:creationId xmlns:p14="http://schemas.microsoft.com/office/powerpoint/2010/main" val="7370375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الصفحات الحديثة</a:t>
            </a:r>
          </a:p>
        </p:txBody>
      </p:sp>
      <p:sp>
        <p:nvSpPr>
          <p:cNvPr id="3" name="عنصر نائب للمحتوى 2"/>
          <p:cNvSpPr>
            <a:spLocks noGrp="1"/>
          </p:cNvSpPr>
          <p:nvPr>
            <p:ph idx="1"/>
          </p:nvPr>
        </p:nvSpPr>
        <p:spPr>
          <a:xfrm>
            <a:off x="838200" y="914400"/>
            <a:ext cx="10515600" cy="5262562"/>
          </a:xfrm>
        </p:spPr>
        <p:txBody>
          <a:bodyPr>
            <a:normAutofit/>
          </a:bodyPr>
          <a:lstStyle/>
          <a:p>
            <a:r>
              <a:rPr lang="ar-IQ" sz="3600" b="1" dirty="0"/>
              <a:t>يمكنك استخدام القائمة "الصفحات الحديثة ."إذا أردت العودة إلى صفحة كنت قد زرتها في جلسة العمل </a:t>
            </a:r>
            <a:r>
              <a:rPr lang="ar-IQ" sz="3600" b="1" dirty="0" smtClean="0"/>
              <a:t>الحالية </a:t>
            </a:r>
            <a:r>
              <a:rPr lang="ar-IQ" sz="3600" b="1" dirty="0"/>
              <a:t>انقر فوق السهم الموجود بجانب مربع </a:t>
            </a:r>
            <a:r>
              <a:rPr lang="ar-IQ" sz="3600" b="1" dirty="0" smtClean="0"/>
              <a:t>العنوان </a:t>
            </a:r>
            <a:r>
              <a:rPr lang="ar-IQ" sz="3600" b="1" dirty="0"/>
              <a:t>ثم حدد </a:t>
            </a:r>
            <a:r>
              <a:rPr lang="ar-IQ" sz="3600" b="1" dirty="0" smtClean="0"/>
              <a:t>الصفحة </a:t>
            </a:r>
            <a:r>
              <a:rPr lang="ar-IQ" sz="3600" b="1" dirty="0"/>
              <a:t>من القائمة</a:t>
            </a:r>
            <a:r>
              <a:rPr lang="ar-IQ" sz="3600" b="1" dirty="0" smtClean="0"/>
              <a:t>. كما </a:t>
            </a:r>
            <a:r>
              <a:rPr lang="ar-IQ" sz="3600" b="1" dirty="0"/>
              <a:t>في الشكل أدناه</a:t>
            </a:r>
            <a:endParaRPr lang="ar-IQ" sz="3600" dirty="0"/>
          </a:p>
        </p:txBody>
      </p:sp>
      <p:pic>
        <p:nvPicPr>
          <p:cNvPr id="5" name="صورة 4"/>
          <p:cNvPicPr>
            <a:picLocks noChangeAspect="1"/>
          </p:cNvPicPr>
          <p:nvPr/>
        </p:nvPicPr>
        <p:blipFill>
          <a:blip r:embed="rId2"/>
          <a:stretch>
            <a:fillRect/>
          </a:stretch>
        </p:blipFill>
        <p:spPr>
          <a:xfrm>
            <a:off x="709684" y="2961564"/>
            <a:ext cx="9744501" cy="3084394"/>
          </a:xfrm>
          <a:prstGeom prst="rect">
            <a:avLst/>
          </a:prstGeom>
        </p:spPr>
      </p:pic>
    </p:spTree>
    <p:extLst>
      <p:ext uri="{BB962C8B-B14F-4D97-AF65-F5344CB8AC3E}">
        <p14:creationId xmlns:p14="http://schemas.microsoft.com/office/powerpoint/2010/main" val="19593342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إيقاف </a:t>
            </a:r>
            <a:r>
              <a:rPr lang="ar-IQ" sz="5400" b="1" dirty="0" smtClean="0"/>
              <a:t>البحث</a:t>
            </a:r>
            <a:r>
              <a:rPr lang="en-US" sz="5400" b="1" dirty="0"/>
              <a:t> " Stop"</a:t>
            </a:r>
            <a:endParaRPr lang="ar-IQ" sz="5400" b="1" dirty="0"/>
          </a:p>
        </p:txBody>
      </p:sp>
      <p:sp>
        <p:nvSpPr>
          <p:cNvPr id="3" name="عنصر نائب للمحتوى 2"/>
          <p:cNvSpPr>
            <a:spLocks noGrp="1"/>
          </p:cNvSpPr>
          <p:nvPr>
            <p:ph idx="1"/>
          </p:nvPr>
        </p:nvSpPr>
        <p:spPr>
          <a:xfrm>
            <a:off x="838200" y="914400"/>
            <a:ext cx="10515600" cy="5262562"/>
          </a:xfrm>
        </p:spPr>
        <p:txBody>
          <a:bodyPr>
            <a:normAutofit/>
          </a:bodyPr>
          <a:lstStyle/>
          <a:p>
            <a:r>
              <a:rPr lang="ar-IQ" sz="3600" b="1" dirty="0"/>
              <a:t>يوقف تحميل صفحة الانترنت . </a:t>
            </a:r>
            <a:endParaRPr lang="ar-IQ" sz="3600" b="1" dirty="0" smtClean="0"/>
          </a:p>
          <a:p>
            <a:r>
              <a:rPr lang="ar-IQ" sz="3600" b="1" dirty="0" smtClean="0"/>
              <a:t>أن </a:t>
            </a:r>
            <a:r>
              <a:rPr lang="ar-IQ" sz="3600" b="1" dirty="0"/>
              <a:t>صفحات الانترنت البسيطة يتم تحميلها وعرضها في مستعرض الويب بسرعة كبيرة لكن </a:t>
            </a:r>
            <a:r>
              <a:rPr lang="ar-IQ" sz="3600" b="1" dirty="0" smtClean="0"/>
              <a:t>صفحات </a:t>
            </a:r>
            <a:r>
              <a:rPr lang="ar-IQ" sz="3600" b="1" dirty="0"/>
              <a:t>الانترنت الأكثر تعقيدا التي فيها رسوم مرتفعة الدقة غالبا ما يستلزم تحميلها بعض الوقت .لذا قد تكون هناك حالات تقرر فيها </a:t>
            </a:r>
            <a:r>
              <a:rPr lang="ar-IQ" sz="3600" b="1" dirty="0" smtClean="0"/>
              <a:t>الغاء </a:t>
            </a:r>
            <a:r>
              <a:rPr lang="ar-IQ" sz="3600" b="1" dirty="0"/>
              <a:t>تحميل صفحة الانترنت ويمكنك تحقيق هذا إما بضغط </a:t>
            </a:r>
            <a:r>
              <a:rPr lang="ar-IQ" sz="3600" b="1" dirty="0" smtClean="0"/>
              <a:t>على</a:t>
            </a:r>
          </a:p>
          <a:p>
            <a:r>
              <a:rPr lang="ar-IQ" sz="3600" b="1" dirty="0" smtClean="0"/>
              <a:t> مفتاح </a:t>
            </a:r>
            <a:r>
              <a:rPr lang="en-US" sz="3600" b="1" dirty="0"/>
              <a:t>" </a:t>
            </a:r>
            <a:r>
              <a:rPr lang="en-US" sz="3600" b="1" dirty="0" smtClean="0"/>
              <a:t>Esc"</a:t>
            </a:r>
            <a:r>
              <a:rPr lang="ar-IQ" sz="3600" b="1" dirty="0" smtClean="0"/>
              <a:t> </a:t>
            </a:r>
            <a:r>
              <a:rPr lang="ar-IQ" sz="3600" b="1" dirty="0"/>
              <a:t>أو </a:t>
            </a:r>
            <a:endParaRPr lang="ar-IQ" sz="3600" b="1" dirty="0" smtClean="0"/>
          </a:p>
          <a:p>
            <a:r>
              <a:rPr lang="ar-IQ" sz="3600" b="1" dirty="0" smtClean="0"/>
              <a:t>عن </a:t>
            </a:r>
            <a:r>
              <a:rPr lang="ar-IQ" sz="3600" b="1" dirty="0"/>
              <a:t>طريق النقر بالزر الماوس اليسر على زر </a:t>
            </a:r>
            <a:r>
              <a:rPr lang="ar-IQ" sz="3600" b="1" dirty="0" smtClean="0"/>
              <a:t>الإيقاف </a:t>
            </a:r>
          </a:p>
          <a:p>
            <a:pPr marL="0" indent="0">
              <a:buNone/>
            </a:pPr>
            <a:r>
              <a:rPr lang="ar-IQ" sz="3600" b="1" dirty="0" smtClean="0"/>
              <a:t>الموجود في </a:t>
            </a:r>
            <a:r>
              <a:rPr lang="ar-IQ" sz="3600" b="1" dirty="0"/>
              <a:t>شريط العنوان كما في </a:t>
            </a:r>
            <a:r>
              <a:rPr lang="ar-IQ" sz="3600" b="1" dirty="0" smtClean="0"/>
              <a:t>الشكل التالي</a:t>
            </a:r>
            <a:endParaRPr lang="ar-IQ" sz="3600" dirty="0"/>
          </a:p>
        </p:txBody>
      </p:sp>
      <p:pic>
        <p:nvPicPr>
          <p:cNvPr id="4" name="صورة 3"/>
          <p:cNvPicPr>
            <a:picLocks noChangeAspect="1"/>
          </p:cNvPicPr>
          <p:nvPr/>
        </p:nvPicPr>
        <p:blipFill>
          <a:blip r:embed="rId2"/>
          <a:stretch>
            <a:fillRect/>
          </a:stretch>
        </p:blipFill>
        <p:spPr>
          <a:xfrm>
            <a:off x="2292824" y="4798387"/>
            <a:ext cx="500025" cy="543360"/>
          </a:xfrm>
          <a:prstGeom prst="rect">
            <a:avLst/>
          </a:prstGeom>
        </p:spPr>
      </p:pic>
    </p:spTree>
    <p:extLst>
      <p:ext uri="{BB962C8B-B14F-4D97-AF65-F5344CB8AC3E}">
        <p14:creationId xmlns:p14="http://schemas.microsoft.com/office/powerpoint/2010/main" val="2064488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إيقاف </a:t>
            </a:r>
            <a:r>
              <a:rPr lang="ar-IQ" sz="5400" b="1" dirty="0" smtClean="0"/>
              <a:t>البحث</a:t>
            </a:r>
            <a:r>
              <a:rPr lang="en-US" sz="5400" b="1" dirty="0"/>
              <a:t> " Stop"</a:t>
            </a:r>
            <a:endParaRPr lang="ar-IQ" sz="5400" b="1" dirty="0"/>
          </a:p>
        </p:txBody>
      </p:sp>
      <p:pic>
        <p:nvPicPr>
          <p:cNvPr id="7" name="صورة 6"/>
          <p:cNvPicPr>
            <a:picLocks noChangeAspect="1"/>
          </p:cNvPicPr>
          <p:nvPr/>
        </p:nvPicPr>
        <p:blipFill>
          <a:blip r:embed="rId2"/>
          <a:stretch>
            <a:fillRect/>
          </a:stretch>
        </p:blipFill>
        <p:spPr>
          <a:xfrm>
            <a:off x="941696" y="1296537"/>
            <a:ext cx="10590662" cy="2019870"/>
          </a:xfrm>
          <a:prstGeom prst="rect">
            <a:avLst/>
          </a:prstGeom>
        </p:spPr>
      </p:pic>
    </p:spTree>
    <p:extLst>
      <p:ext uri="{BB962C8B-B14F-4D97-AF65-F5344CB8AC3E}">
        <p14:creationId xmlns:p14="http://schemas.microsoft.com/office/powerpoint/2010/main" val="38895872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إيقاف </a:t>
            </a:r>
            <a:r>
              <a:rPr lang="ar-IQ" sz="5400" b="1" dirty="0" smtClean="0"/>
              <a:t>البحث</a:t>
            </a:r>
            <a:r>
              <a:rPr lang="en-US" sz="5400" b="1" dirty="0"/>
              <a:t> " Stop"</a:t>
            </a:r>
            <a:endParaRPr lang="ar-IQ" sz="5400" b="1" dirty="0"/>
          </a:p>
        </p:txBody>
      </p:sp>
      <p:pic>
        <p:nvPicPr>
          <p:cNvPr id="5" name="عنصر نائب للمحتوى 4"/>
          <p:cNvPicPr>
            <a:picLocks noGrp="1" noChangeAspect="1"/>
          </p:cNvPicPr>
          <p:nvPr>
            <p:ph idx="1"/>
          </p:nvPr>
        </p:nvPicPr>
        <p:blipFill>
          <a:blip r:embed="rId2"/>
          <a:stretch>
            <a:fillRect/>
          </a:stretch>
        </p:blipFill>
        <p:spPr>
          <a:xfrm>
            <a:off x="838200" y="1173706"/>
            <a:ext cx="10515600" cy="5684294"/>
          </a:xfrm>
          <a:prstGeom prst="rect">
            <a:avLst/>
          </a:prstGeom>
        </p:spPr>
      </p:pic>
    </p:spTree>
    <p:extLst>
      <p:ext uri="{BB962C8B-B14F-4D97-AF65-F5344CB8AC3E}">
        <p14:creationId xmlns:p14="http://schemas.microsoft.com/office/powerpoint/2010/main" val="23562691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تحديث</a:t>
            </a:r>
            <a:r>
              <a:rPr lang="en-US" sz="5400" b="1" dirty="0"/>
              <a:t> "Refresh"</a:t>
            </a:r>
            <a:endParaRPr lang="ar-IQ" sz="5400" b="1" dirty="0"/>
          </a:p>
        </p:txBody>
      </p:sp>
      <p:sp>
        <p:nvSpPr>
          <p:cNvPr id="3" name="عنصر نائب للمحتوى 2"/>
          <p:cNvSpPr>
            <a:spLocks noGrp="1"/>
          </p:cNvSpPr>
          <p:nvPr>
            <p:ph idx="1"/>
          </p:nvPr>
        </p:nvSpPr>
        <p:spPr>
          <a:xfrm>
            <a:off x="838200" y="914400"/>
            <a:ext cx="10515600" cy="5262562"/>
          </a:xfrm>
        </p:spPr>
        <p:txBody>
          <a:bodyPr>
            <a:normAutofit/>
          </a:bodyPr>
          <a:lstStyle/>
          <a:p>
            <a:r>
              <a:rPr lang="ar-IQ" sz="3600" b="1" dirty="0"/>
              <a:t>يعيد تحميل صفحة الانترنت بعد توقفها . لاحظ ان عندما يتوقف تحميل صفحة انترنت ،قد يكون بعض النص أو الصور غير </a:t>
            </a:r>
            <a:r>
              <a:rPr lang="ar-IQ" sz="3600" b="1" dirty="0" smtClean="0"/>
              <a:t>معروضا </a:t>
            </a:r>
          </a:p>
          <a:p>
            <a:pPr marL="0" indent="0">
              <a:buNone/>
            </a:pPr>
            <a:r>
              <a:rPr lang="ar-IQ" sz="3600" b="1" dirty="0"/>
              <a:t>أي المعلومات غير كاملة فيمكنك أعادة بدء تحميل صفحة الانترنت وعرض محتوياتها كاملة ولعمل </a:t>
            </a:r>
            <a:r>
              <a:rPr lang="ar-IQ" sz="3600" b="1" dirty="0" smtClean="0"/>
              <a:t>ذلك</a:t>
            </a:r>
          </a:p>
          <a:p>
            <a:pPr>
              <a:buFontTx/>
              <a:buChar char="-"/>
            </a:pPr>
            <a:r>
              <a:rPr lang="ar-IQ" sz="3600" b="1" dirty="0" smtClean="0"/>
              <a:t>انقر فوق </a:t>
            </a:r>
            <a:r>
              <a:rPr lang="ar-IQ" sz="3600" b="1" dirty="0"/>
              <a:t>زر </a:t>
            </a:r>
            <a:r>
              <a:rPr lang="ar-IQ" sz="3600" b="1" dirty="0" smtClean="0"/>
              <a:t>التحديث </a:t>
            </a:r>
          </a:p>
          <a:p>
            <a:pPr>
              <a:buFontTx/>
              <a:buChar char="-"/>
            </a:pPr>
            <a:r>
              <a:rPr lang="ar-IQ" sz="3600" b="1" dirty="0" smtClean="0"/>
              <a:t>او انقر المفتاح </a:t>
            </a:r>
            <a:r>
              <a:rPr lang="en-US" sz="3600" b="1" dirty="0" smtClean="0"/>
              <a:t>F5 </a:t>
            </a:r>
            <a:r>
              <a:rPr lang="ar-IQ" sz="3600" b="1" dirty="0" smtClean="0"/>
              <a:t> من لوحة المفاتيح.</a:t>
            </a:r>
            <a:endParaRPr lang="ar-IQ" sz="3600" dirty="0"/>
          </a:p>
        </p:txBody>
      </p:sp>
      <p:pic>
        <p:nvPicPr>
          <p:cNvPr id="5" name="صورة 4"/>
          <p:cNvPicPr>
            <a:picLocks noChangeAspect="1"/>
          </p:cNvPicPr>
          <p:nvPr/>
        </p:nvPicPr>
        <p:blipFill>
          <a:blip r:embed="rId2"/>
          <a:stretch>
            <a:fillRect/>
          </a:stretch>
        </p:blipFill>
        <p:spPr>
          <a:xfrm>
            <a:off x="7014167" y="3159172"/>
            <a:ext cx="519397" cy="581725"/>
          </a:xfrm>
          <a:prstGeom prst="rect">
            <a:avLst/>
          </a:prstGeom>
        </p:spPr>
      </p:pic>
    </p:spTree>
    <p:extLst>
      <p:ext uri="{BB962C8B-B14F-4D97-AF65-F5344CB8AC3E}">
        <p14:creationId xmlns:p14="http://schemas.microsoft.com/office/powerpoint/2010/main" val="16759101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البحث في ويب</a:t>
            </a:r>
          </a:p>
        </p:txBody>
      </p:sp>
      <p:sp>
        <p:nvSpPr>
          <p:cNvPr id="3" name="عنصر نائب للمحتوى 2"/>
          <p:cNvSpPr>
            <a:spLocks noGrp="1"/>
          </p:cNvSpPr>
          <p:nvPr>
            <p:ph idx="1"/>
          </p:nvPr>
        </p:nvSpPr>
        <p:spPr>
          <a:xfrm>
            <a:off x="838200" y="914400"/>
            <a:ext cx="10515600" cy="5262562"/>
          </a:xfrm>
        </p:spPr>
        <p:txBody>
          <a:bodyPr>
            <a:normAutofit fontScale="92500" lnSpcReduction="10000"/>
          </a:bodyPr>
          <a:lstStyle/>
          <a:p>
            <a:r>
              <a:rPr lang="ar-IQ" sz="3600" b="1" dirty="0"/>
              <a:t>نظرا لوجود البلايين من صفحات ويب على إنترنت، فإن العثور على المعلومات التي تحتاج إليها يعد </a:t>
            </a:r>
            <a:r>
              <a:rPr lang="ar-IQ" sz="3600" b="1" dirty="0" smtClean="0"/>
              <a:t>أمرا ليس  سهلا.</a:t>
            </a:r>
          </a:p>
          <a:p>
            <a:r>
              <a:rPr lang="ar-IQ" sz="3600" b="1" dirty="0"/>
              <a:t>يمكن </a:t>
            </a:r>
            <a:r>
              <a:rPr lang="ar-IQ" sz="3600" b="1" dirty="0" smtClean="0"/>
              <a:t>استخدام </a:t>
            </a:r>
            <a:r>
              <a:rPr lang="ar-IQ" sz="3600" b="1" dirty="0"/>
              <a:t>موفر </a:t>
            </a:r>
            <a:r>
              <a:rPr lang="ar-IQ" sz="3600" b="1" dirty="0" smtClean="0"/>
              <a:t>البحث </a:t>
            </a:r>
            <a:r>
              <a:rPr lang="ar-IQ" sz="3600" b="1" dirty="0"/>
              <a:t>للبحث عن أكثر الصفحات </a:t>
            </a:r>
            <a:r>
              <a:rPr lang="ar-IQ" sz="3600" b="1" dirty="0" smtClean="0"/>
              <a:t>المتعلقة</a:t>
            </a:r>
            <a:r>
              <a:rPr lang="ar-SA" sz="3600" b="1" dirty="0" smtClean="0"/>
              <a:t> </a:t>
            </a:r>
            <a:r>
              <a:rPr lang="ar-IQ" sz="3600" b="1" dirty="0"/>
              <a:t>بالكلمات أو العبارات التي </a:t>
            </a:r>
            <a:r>
              <a:rPr lang="ar-IQ" sz="3600" b="1" dirty="0" smtClean="0"/>
              <a:t>تحددها</a:t>
            </a:r>
            <a:r>
              <a:rPr lang="ar-SA" sz="3600" b="1" dirty="0" smtClean="0"/>
              <a:t>.</a:t>
            </a:r>
          </a:p>
          <a:p>
            <a:r>
              <a:rPr lang="ar-IQ" sz="3600" b="1" dirty="0"/>
              <a:t>البحث في ويب باستخدام مربع </a:t>
            </a:r>
            <a:r>
              <a:rPr lang="ar-IQ" sz="3600" b="1" dirty="0" smtClean="0"/>
              <a:t>البحث</a:t>
            </a:r>
            <a:r>
              <a:rPr lang="ar-SA" sz="3600" b="1" dirty="0" smtClean="0"/>
              <a:t>:</a:t>
            </a:r>
          </a:p>
          <a:p>
            <a:pPr marL="742950" indent="-742950">
              <a:buAutoNum type="arabicPeriod"/>
            </a:pPr>
            <a:r>
              <a:rPr lang="ar-IQ" sz="3600" b="1" dirty="0" smtClean="0"/>
              <a:t>اكتب </a:t>
            </a:r>
            <a:r>
              <a:rPr lang="ar-IQ" sz="3600" b="1" dirty="0"/>
              <a:t>في مربع البحث بضع كلمات أو عبارة تتعلق بأحد المواضيع التي تهتم بها - على سبيل المثال، "وصفة </a:t>
            </a:r>
            <a:r>
              <a:rPr lang="ar-IQ" sz="3600" b="1" dirty="0" smtClean="0"/>
              <a:t>كعكة</a:t>
            </a:r>
            <a:r>
              <a:rPr lang="ar-SA" sz="3600" b="1" dirty="0" smtClean="0"/>
              <a:t> </a:t>
            </a:r>
            <a:r>
              <a:rPr lang="ar-IQ" sz="3600" b="1" dirty="0" err="1"/>
              <a:t>الشيكولاتة</a:t>
            </a:r>
            <a:r>
              <a:rPr lang="ar-IQ" sz="3600" b="1" dirty="0" smtClean="0"/>
              <a:t>."</a:t>
            </a:r>
            <a:r>
              <a:rPr lang="ar-SA" sz="3600" b="1" dirty="0" smtClean="0"/>
              <a:t> </a:t>
            </a:r>
          </a:p>
          <a:p>
            <a:pPr marL="742950" indent="-742950">
              <a:buAutoNum type="arabicPeriod"/>
            </a:pPr>
            <a:r>
              <a:rPr lang="ar-IQ" sz="3600" b="1" dirty="0"/>
              <a:t>اضغط </a:t>
            </a:r>
            <a:r>
              <a:rPr lang="ar-IQ" sz="3600" b="1" dirty="0" smtClean="0"/>
              <a:t>على</a:t>
            </a:r>
            <a:r>
              <a:rPr lang="ar-SA" sz="3600" b="1" dirty="0" smtClean="0"/>
              <a:t> </a:t>
            </a:r>
            <a:r>
              <a:rPr lang="en-US" sz="3600" b="1" dirty="0" smtClean="0"/>
              <a:t>Enter</a:t>
            </a:r>
            <a:r>
              <a:rPr lang="ar-SA" sz="3600" b="1" dirty="0" smtClean="0"/>
              <a:t>  او </a:t>
            </a:r>
            <a:r>
              <a:rPr lang="ar-IQ" sz="3600" b="1" dirty="0"/>
              <a:t>انقر فوق </a:t>
            </a:r>
            <a:r>
              <a:rPr lang="ar-IQ" sz="3600" b="1" dirty="0" smtClean="0"/>
              <a:t>الزر</a:t>
            </a:r>
            <a:r>
              <a:rPr lang="ar-SA" sz="3600" b="1" dirty="0" smtClean="0"/>
              <a:t> بحث</a:t>
            </a:r>
          </a:p>
          <a:p>
            <a:pPr marL="742950" indent="-742950">
              <a:buAutoNum type="arabicPeriod"/>
            </a:pPr>
            <a:r>
              <a:rPr lang="ar-IQ" sz="3600" b="1" dirty="0"/>
              <a:t>ستظهر صفحة تعرض نتائج البحث. انقر فوق إحدى النتائج للانتقال إلى موقع ويب هذا. إذا لم تجد ما تبحث</a:t>
            </a:r>
            <a:r>
              <a:rPr lang="ar-SA" sz="3600" b="1" dirty="0" smtClean="0"/>
              <a:t> </a:t>
            </a:r>
            <a:r>
              <a:rPr lang="ar-IQ" sz="3600" b="1" dirty="0"/>
              <a:t>عنه، فانقر </a:t>
            </a:r>
            <a:r>
              <a:rPr lang="ar-IQ" sz="3600" b="1" dirty="0" smtClean="0"/>
              <a:t>فوق</a:t>
            </a:r>
            <a:r>
              <a:rPr lang="ar-SA" sz="3600" b="1" dirty="0" smtClean="0"/>
              <a:t> التالي </a:t>
            </a:r>
            <a:r>
              <a:rPr lang="ar-IQ" sz="3600" b="1" dirty="0"/>
              <a:t>الموجود أسفل الصفحة لمشاهدة مزيد من النتائج، أو حاول إجراء بحث جديد</a:t>
            </a:r>
            <a:r>
              <a:rPr lang="ar-IQ" sz="3600" b="1" dirty="0" smtClean="0"/>
              <a:t>.</a:t>
            </a:r>
          </a:p>
          <a:p>
            <a:endParaRPr lang="ar-IQ" sz="3600" dirty="0"/>
          </a:p>
        </p:txBody>
      </p:sp>
      <p:pic>
        <p:nvPicPr>
          <p:cNvPr id="4" name="صورة 3"/>
          <p:cNvPicPr>
            <a:picLocks noChangeAspect="1"/>
          </p:cNvPicPr>
          <p:nvPr/>
        </p:nvPicPr>
        <p:blipFill>
          <a:blip r:embed="rId2"/>
          <a:stretch>
            <a:fillRect/>
          </a:stretch>
        </p:blipFill>
        <p:spPr>
          <a:xfrm>
            <a:off x="3780429" y="4267484"/>
            <a:ext cx="584580" cy="342900"/>
          </a:xfrm>
          <a:prstGeom prst="rect">
            <a:avLst/>
          </a:prstGeom>
        </p:spPr>
      </p:pic>
    </p:spTree>
    <p:extLst>
      <p:ext uri="{BB962C8B-B14F-4D97-AF65-F5344CB8AC3E}">
        <p14:creationId xmlns:p14="http://schemas.microsoft.com/office/powerpoint/2010/main" val="408425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6600" b="1" dirty="0" smtClean="0"/>
              <a:t>  الشبكات </a:t>
            </a:r>
            <a:r>
              <a:rPr lang="en-US" sz="6600" b="1" dirty="0" smtClean="0"/>
              <a:t>Computer Network</a:t>
            </a:r>
            <a:endParaRPr lang="ar-IQ" sz="6600" b="1" dirty="0"/>
          </a:p>
        </p:txBody>
      </p:sp>
      <p:sp>
        <p:nvSpPr>
          <p:cNvPr id="3" name="عنصر نائب للمحتوى 2"/>
          <p:cNvSpPr>
            <a:spLocks noGrp="1"/>
          </p:cNvSpPr>
          <p:nvPr>
            <p:ph idx="1"/>
          </p:nvPr>
        </p:nvSpPr>
        <p:spPr>
          <a:xfrm>
            <a:off x="838200" y="914401"/>
            <a:ext cx="10515600" cy="5943600"/>
          </a:xfrm>
          <a:solidFill>
            <a:schemeClr val="accent4">
              <a:lumMod val="20000"/>
              <a:lumOff val="80000"/>
            </a:schemeClr>
          </a:solidFill>
        </p:spPr>
        <p:txBody>
          <a:bodyPr>
            <a:normAutofit/>
          </a:bodyPr>
          <a:lstStyle/>
          <a:p>
            <a:pPr marL="0" indent="0">
              <a:buNone/>
            </a:pPr>
            <a:endParaRPr lang="ar-IQ" sz="6000" b="1" dirty="0" smtClean="0"/>
          </a:p>
          <a:p>
            <a:pPr marL="0" indent="0" algn="ctr">
              <a:buNone/>
            </a:pPr>
            <a:r>
              <a:rPr lang="ar-IQ" sz="6000" b="1" dirty="0" smtClean="0"/>
              <a:t>ما هو الفرق بين</a:t>
            </a:r>
          </a:p>
          <a:p>
            <a:pPr marL="0" indent="0" algn="ctr">
              <a:buNone/>
            </a:pPr>
            <a:r>
              <a:rPr lang="ar-IQ" sz="6000" b="1" dirty="0" smtClean="0"/>
              <a:t> البيانات</a:t>
            </a:r>
            <a:r>
              <a:rPr lang="en-US" sz="6000" b="1" dirty="0" smtClean="0"/>
              <a:t>Data </a:t>
            </a:r>
            <a:endParaRPr lang="ar-IQ" sz="6000" b="1" dirty="0" smtClean="0"/>
          </a:p>
          <a:p>
            <a:pPr marL="0" indent="0" algn="ctr">
              <a:buNone/>
            </a:pPr>
            <a:r>
              <a:rPr lang="ar-IQ" sz="6000" b="1" dirty="0" smtClean="0"/>
              <a:t> والمعلومات </a:t>
            </a:r>
            <a:r>
              <a:rPr lang="en-US" sz="6000" b="1" dirty="0" smtClean="0"/>
              <a:t>Information</a:t>
            </a:r>
            <a:r>
              <a:rPr lang="ar-IQ" sz="6000" b="1" dirty="0" smtClean="0"/>
              <a:t>؟</a:t>
            </a:r>
            <a:endParaRPr lang="ar-IQ" sz="6000" b="1" dirty="0"/>
          </a:p>
        </p:txBody>
      </p:sp>
    </p:spTree>
    <p:extLst>
      <p:ext uri="{BB962C8B-B14F-4D97-AF65-F5344CB8AC3E}">
        <p14:creationId xmlns:p14="http://schemas.microsoft.com/office/powerpoint/2010/main" val="1127565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المفضلة</a:t>
            </a:r>
            <a:r>
              <a:rPr lang="en-US" sz="5400" b="1" dirty="0"/>
              <a:t> " Favorites "</a:t>
            </a:r>
            <a:endParaRPr lang="ar-IQ" sz="5400" b="1" dirty="0"/>
          </a:p>
        </p:txBody>
      </p:sp>
      <p:sp>
        <p:nvSpPr>
          <p:cNvPr id="3" name="عنصر نائب للمحتوى 2"/>
          <p:cNvSpPr>
            <a:spLocks noGrp="1"/>
          </p:cNvSpPr>
          <p:nvPr>
            <p:ph idx="1"/>
          </p:nvPr>
        </p:nvSpPr>
        <p:spPr>
          <a:xfrm>
            <a:off x="838200" y="914400"/>
            <a:ext cx="10515600" cy="5262562"/>
          </a:xfrm>
        </p:spPr>
        <p:txBody>
          <a:bodyPr>
            <a:normAutofit/>
          </a:bodyPr>
          <a:lstStyle/>
          <a:p>
            <a:r>
              <a:rPr lang="ar-IQ" sz="3600" b="1" dirty="0"/>
              <a:t>هي ارتباطات مواقع ويب التي تقوم بزيارتها بصورة متكررة. بإضافة موقع ويب إلى قائمة المفضلة، يمكنك الذهاب إلى الموقع</a:t>
            </a:r>
          </a:p>
          <a:p>
            <a:r>
              <a:rPr lang="ar-IQ" sz="3600" b="1" dirty="0"/>
              <a:t>بسهولة عن طريق النقر فوق اسمه، بدلا من كتابه اسمه مرة أخرى. ,إذا كنت تعرض موقع ويب وترغب في إضافته إلى قائمة</a:t>
            </a:r>
          </a:p>
          <a:p>
            <a:r>
              <a:rPr lang="ar-IQ" sz="3600" b="1" dirty="0"/>
              <a:t>المفضلة اتبع الخطوات التالية</a:t>
            </a:r>
            <a:r>
              <a:rPr lang="ar-IQ" sz="3600" b="1" dirty="0" smtClean="0"/>
              <a:t>:-</a:t>
            </a:r>
          </a:p>
          <a:p>
            <a:pPr marL="742950" indent="-742950">
              <a:buAutoNum type="arabicPeriod"/>
            </a:pPr>
            <a:r>
              <a:rPr lang="ar-IQ" sz="3600" b="1" dirty="0" smtClean="0"/>
              <a:t>انتقل </a:t>
            </a:r>
            <a:r>
              <a:rPr lang="ar-IQ" sz="3600" b="1" dirty="0"/>
              <a:t>إلى صفحة ويب التي ترغب في إضافتها إلى قائمة </a:t>
            </a:r>
            <a:r>
              <a:rPr lang="ar-IQ" sz="3600" b="1" dirty="0" smtClean="0"/>
              <a:t>المفضلة‘</a:t>
            </a:r>
          </a:p>
          <a:p>
            <a:pPr marL="0" indent="0">
              <a:buNone/>
            </a:pPr>
            <a:r>
              <a:rPr lang="ar-IQ" sz="3600" b="1" dirty="0" smtClean="0"/>
              <a:t>2. </a:t>
            </a:r>
            <a:r>
              <a:rPr lang="ar-IQ" sz="3600" b="1" dirty="0"/>
              <a:t>انقر فوق </a:t>
            </a:r>
            <a:r>
              <a:rPr lang="ar-IQ" sz="3600" b="1" dirty="0" smtClean="0"/>
              <a:t>القائمة </a:t>
            </a:r>
            <a:r>
              <a:rPr lang="en-US" sz="3600" b="1" dirty="0" smtClean="0"/>
              <a:t>Favorites</a:t>
            </a:r>
            <a:r>
              <a:rPr lang="ar-IQ" sz="3600" b="1" dirty="0" smtClean="0"/>
              <a:t> </a:t>
            </a:r>
          </a:p>
          <a:p>
            <a:pPr marL="0" indent="0">
              <a:buNone/>
            </a:pPr>
            <a:r>
              <a:rPr lang="ar-IQ" sz="3600" b="1" dirty="0" smtClean="0"/>
              <a:t>3. انقر </a:t>
            </a:r>
            <a:r>
              <a:rPr lang="ar-IQ" sz="3600" b="1" dirty="0"/>
              <a:t>فوق </a:t>
            </a:r>
            <a:r>
              <a:rPr lang="ar-IQ" sz="3600" b="1" dirty="0" smtClean="0"/>
              <a:t>الزر </a:t>
            </a:r>
            <a:r>
              <a:rPr lang="en-US" sz="3600" b="1" dirty="0"/>
              <a:t>Add to </a:t>
            </a:r>
            <a:r>
              <a:rPr lang="en-US" sz="3600" b="1" dirty="0" smtClean="0"/>
              <a:t>Favorites</a:t>
            </a:r>
            <a:r>
              <a:rPr lang="ar-IQ" sz="3600" b="1" dirty="0" smtClean="0"/>
              <a:t> تعني إضافة الى المفضلة.</a:t>
            </a:r>
            <a:endParaRPr lang="ar-IQ" sz="3600" dirty="0"/>
          </a:p>
        </p:txBody>
      </p:sp>
    </p:spTree>
    <p:extLst>
      <p:ext uri="{BB962C8B-B14F-4D97-AF65-F5344CB8AC3E}">
        <p14:creationId xmlns:p14="http://schemas.microsoft.com/office/powerpoint/2010/main" val="36477032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المفضلة</a:t>
            </a:r>
            <a:r>
              <a:rPr lang="en-US" sz="5400" b="1" dirty="0"/>
              <a:t> " Favorites "</a:t>
            </a:r>
            <a:endParaRPr lang="ar-IQ" sz="5400" b="1" dirty="0"/>
          </a:p>
        </p:txBody>
      </p:sp>
      <p:pic>
        <p:nvPicPr>
          <p:cNvPr id="4" name="عنصر نائب للمحتوى 3"/>
          <p:cNvPicPr>
            <a:picLocks noGrp="1" noChangeAspect="1"/>
          </p:cNvPicPr>
          <p:nvPr>
            <p:ph idx="1"/>
          </p:nvPr>
        </p:nvPicPr>
        <p:blipFill>
          <a:blip r:embed="rId2"/>
          <a:stretch>
            <a:fillRect/>
          </a:stretch>
        </p:blipFill>
        <p:spPr>
          <a:xfrm>
            <a:off x="3262312" y="1419367"/>
            <a:ext cx="6645963" cy="3116914"/>
          </a:xfrm>
          <a:prstGeom prst="rect">
            <a:avLst/>
          </a:prstGeom>
        </p:spPr>
      </p:pic>
    </p:spTree>
    <p:extLst>
      <p:ext uri="{BB962C8B-B14F-4D97-AF65-F5344CB8AC3E}">
        <p14:creationId xmlns:p14="http://schemas.microsoft.com/office/powerpoint/2010/main" val="19141340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المفضلة</a:t>
            </a:r>
            <a:r>
              <a:rPr lang="en-US" sz="5400" b="1" dirty="0"/>
              <a:t> " Favorites "</a:t>
            </a:r>
            <a:endParaRPr lang="ar-IQ" sz="5400" b="1" dirty="0"/>
          </a:p>
        </p:txBody>
      </p:sp>
      <p:sp>
        <p:nvSpPr>
          <p:cNvPr id="3" name="عنصر نائب للمحتوى 2"/>
          <p:cNvSpPr>
            <a:spLocks noGrp="1"/>
          </p:cNvSpPr>
          <p:nvPr>
            <p:ph idx="1"/>
          </p:nvPr>
        </p:nvSpPr>
        <p:spPr>
          <a:xfrm>
            <a:off x="838200" y="914400"/>
            <a:ext cx="10515600" cy="4544704"/>
          </a:xfrm>
        </p:spPr>
        <p:txBody>
          <a:bodyPr>
            <a:normAutofit/>
          </a:bodyPr>
          <a:lstStyle/>
          <a:p>
            <a:pPr marL="0" indent="0">
              <a:buNone/>
            </a:pPr>
            <a:r>
              <a:rPr lang="ar-IQ" sz="3600" b="1" dirty="0"/>
              <a:t>٤. فيظهر مربع حوار كما في الشكل </a:t>
            </a:r>
            <a:r>
              <a:rPr lang="ar-IQ" sz="3600" b="1" dirty="0" smtClean="0"/>
              <a:t>التالي</a:t>
            </a:r>
          </a:p>
          <a:p>
            <a:pPr marL="0" indent="0">
              <a:buNone/>
            </a:pPr>
            <a:endParaRPr lang="ar-IQ" sz="3600" b="1" dirty="0" smtClean="0"/>
          </a:p>
          <a:p>
            <a:pPr marL="0" indent="0">
              <a:buNone/>
            </a:pPr>
            <a:endParaRPr lang="ar-IQ" sz="3600" b="1" dirty="0"/>
          </a:p>
          <a:p>
            <a:pPr marL="0" indent="0">
              <a:buNone/>
            </a:pPr>
            <a:endParaRPr lang="ar-IQ" sz="3600" b="1" dirty="0"/>
          </a:p>
          <a:p>
            <a:pPr marL="0" indent="0">
              <a:buNone/>
            </a:pPr>
            <a:endParaRPr lang="ar-IQ" sz="3600" dirty="0"/>
          </a:p>
        </p:txBody>
      </p:sp>
      <p:pic>
        <p:nvPicPr>
          <p:cNvPr id="4" name="صورة 3"/>
          <p:cNvPicPr>
            <a:picLocks noChangeAspect="1"/>
          </p:cNvPicPr>
          <p:nvPr/>
        </p:nvPicPr>
        <p:blipFill>
          <a:blip r:embed="rId2"/>
          <a:stretch>
            <a:fillRect/>
          </a:stretch>
        </p:blipFill>
        <p:spPr>
          <a:xfrm>
            <a:off x="171450" y="1557337"/>
            <a:ext cx="11849100" cy="3743325"/>
          </a:xfrm>
          <a:prstGeom prst="rect">
            <a:avLst/>
          </a:prstGeom>
        </p:spPr>
      </p:pic>
    </p:spTree>
    <p:extLst>
      <p:ext uri="{BB962C8B-B14F-4D97-AF65-F5344CB8AC3E}">
        <p14:creationId xmlns:p14="http://schemas.microsoft.com/office/powerpoint/2010/main" val="11158107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المفضلة</a:t>
            </a:r>
            <a:r>
              <a:rPr lang="en-US" sz="5400" b="1" dirty="0"/>
              <a:t> " Favorites "</a:t>
            </a:r>
            <a:endParaRPr lang="ar-IQ" sz="5400" b="1" dirty="0"/>
          </a:p>
        </p:txBody>
      </p:sp>
      <p:sp>
        <p:nvSpPr>
          <p:cNvPr id="3" name="عنصر نائب للمحتوى 2"/>
          <p:cNvSpPr>
            <a:spLocks noGrp="1"/>
          </p:cNvSpPr>
          <p:nvPr>
            <p:ph idx="1"/>
          </p:nvPr>
        </p:nvSpPr>
        <p:spPr>
          <a:xfrm>
            <a:off x="838200" y="914400"/>
            <a:ext cx="10515600" cy="5262562"/>
          </a:xfrm>
        </p:spPr>
        <p:txBody>
          <a:bodyPr>
            <a:normAutofit/>
          </a:bodyPr>
          <a:lstStyle/>
          <a:p>
            <a:pPr marL="0" indent="0">
              <a:buNone/>
            </a:pPr>
            <a:r>
              <a:rPr lang="ar-IQ" sz="3600" b="1" dirty="0"/>
              <a:t>٥. اكتب اسما جديدا للصفحة إذا كنت ترغب في ذلك، وحدد المجلد الذي ينبغي </a:t>
            </a:r>
            <a:r>
              <a:rPr lang="ar-IQ" sz="3600" b="1" dirty="0" smtClean="0"/>
              <a:t>إنشاء </a:t>
            </a:r>
            <a:r>
              <a:rPr lang="ar-IQ" sz="3600" b="1" dirty="0"/>
              <a:t>الصفحة المفضلة بداخله، ثم انقر </a:t>
            </a:r>
            <a:r>
              <a:rPr lang="ar-IQ" sz="3600" b="1" dirty="0" smtClean="0"/>
              <a:t>فوق </a:t>
            </a:r>
            <a:r>
              <a:rPr lang="ar-IQ" sz="3600" b="1" dirty="0"/>
              <a:t>إضافة، ولإنشاء مجلد جديد انقر </a:t>
            </a:r>
            <a:r>
              <a:rPr lang="ar-IQ" sz="3600" b="1" dirty="0" smtClean="0"/>
              <a:t>على </a:t>
            </a:r>
            <a:r>
              <a:rPr lang="en-US" sz="3600" b="1" dirty="0"/>
              <a:t>" New Folder </a:t>
            </a:r>
            <a:r>
              <a:rPr lang="en-US" sz="3600" b="1" dirty="0" smtClean="0"/>
              <a:t>"</a:t>
            </a:r>
            <a:r>
              <a:rPr lang="ar-IQ" sz="3600" b="1" dirty="0" smtClean="0"/>
              <a:t> </a:t>
            </a:r>
            <a:r>
              <a:rPr lang="ar-IQ" sz="3600" b="1" dirty="0"/>
              <a:t>فتظهر الصفحة في قائمة </a:t>
            </a:r>
            <a:r>
              <a:rPr lang="ar-IQ" sz="3600" b="1" dirty="0" smtClean="0"/>
              <a:t>المفضلة.</a:t>
            </a:r>
          </a:p>
          <a:p>
            <a:pPr marL="0" indent="0">
              <a:buNone/>
            </a:pPr>
            <a:r>
              <a:rPr lang="ar-IQ" sz="3600" b="1" dirty="0"/>
              <a:t>تلميحات :- يمكنك حفظ مفضلة عن طريق الضغط </a:t>
            </a:r>
            <a:r>
              <a:rPr lang="ar-IQ" sz="3600" b="1" dirty="0" smtClean="0"/>
              <a:t>على </a:t>
            </a:r>
            <a:r>
              <a:rPr lang="en-US" sz="3600" b="1" dirty="0"/>
              <a:t>CTRL+D</a:t>
            </a:r>
            <a:endParaRPr lang="ar-IQ" sz="3600" dirty="0"/>
          </a:p>
        </p:txBody>
      </p:sp>
    </p:spTree>
    <p:extLst>
      <p:ext uri="{BB962C8B-B14F-4D97-AF65-F5344CB8AC3E}">
        <p14:creationId xmlns:p14="http://schemas.microsoft.com/office/powerpoint/2010/main" val="29906927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حفظ صفحة ويب كملف</a:t>
            </a:r>
          </a:p>
        </p:txBody>
      </p:sp>
      <p:sp>
        <p:nvSpPr>
          <p:cNvPr id="3" name="عنصر نائب للمحتوى 2"/>
          <p:cNvSpPr>
            <a:spLocks noGrp="1"/>
          </p:cNvSpPr>
          <p:nvPr>
            <p:ph idx="1"/>
          </p:nvPr>
        </p:nvSpPr>
        <p:spPr>
          <a:xfrm>
            <a:off x="838200" y="914400"/>
            <a:ext cx="10515600" cy="5943600"/>
          </a:xfrm>
        </p:spPr>
        <p:txBody>
          <a:bodyPr>
            <a:normAutofit/>
          </a:bodyPr>
          <a:lstStyle/>
          <a:p>
            <a:pPr marL="0" indent="0">
              <a:buNone/>
            </a:pPr>
            <a:r>
              <a:rPr lang="ar-IQ" sz="3600" b="1" dirty="0" smtClean="0"/>
              <a:t>إذا </a:t>
            </a:r>
            <a:r>
              <a:rPr lang="ar-IQ" sz="3600" b="1" dirty="0"/>
              <a:t>كنت ترغب في حفظ صفحة ويب التي تقوم بعرضها كملف على الكمبيوتر، ففيما يلي كيفية إجراء ذلك</a:t>
            </a:r>
            <a:r>
              <a:rPr lang="ar-IQ" sz="3600" b="1" dirty="0" smtClean="0"/>
              <a:t>.</a:t>
            </a:r>
          </a:p>
          <a:p>
            <a:pPr marL="742950" indent="-742950">
              <a:buAutoNum type="arabicPeriod"/>
            </a:pPr>
            <a:r>
              <a:rPr lang="ar-IQ" sz="3600" dirty="0" smtClean="0"/>
              <a:t>افتح المتصفح</a:t>
            </a:r>
          </a:p>
          <a:p>
            <a:pPr marL="742950" indent="-742950">
              <a:buAutoNum type="arabicPeriod"/>
            </a:pPr>
            <a:r>
              <a:rPr lang="ar-IQ" sz="3600" b="1" dirty="0"/>
              <a:t>اذهب إلى صفحة ويب التي تود حفظها</a:t>
            </a:r>
            <a:r>
              <a:rPr lang="ar-IQ" sz="3600" b="1" dirty="0" smtClean="0"/>
              <a:t>.</a:t>
            </a:r>
          </a:p>
          <a:p>
            <a:pPr marL="742950" indent="-742950">
              <a:buAutoNum type="arabicPeriod"/>
            </a:pPr>
            <a:r>
              <a:rPr lang="ar-IQ" sz="3600" b="1" dirty="0"/>
              <a:t>انقر فوق </a:t>
            </a:r>
            <a:r>
              <a:rPr lang="ar-IQ" sz="3600" b="1" dirty="0" smtClean="0"/>
              <a:t>القائمة </a:t>
            </a:r>
            <a:r>
              <a:rPr lang="en-US" sz="3600" b="1" dirty="0" smtClean="0"/>
              <a:t>File</a:t>
            </a:r>
            <a:r>
              <a:rPr lang="ar-IQ" sz="3600" b="1" dirty="0" smtClean="0"/>
              <a:t> </a:t>
            </a:r>
            <a:r>
              <a:rPr lang="ar-IQ" sz="3600" b="1" dirty="0"/>
              <a:t>ثم انفر فوق حفظ </a:t>
            </a:r>
            <a:r>
              <a:rPr lang="ar-IQ" sz="3600" b="1" dirty="0" smtClean="0"/>
              <a:t>باسم </a:t>
            </a:r>
            <a:r>
              <a:rPr lang="en-US" sz="3600" b="1" dirty="0" smtClean="0"/>
              <a:t>Save as </a:t>
            </a:r>
            <a:endParaRPr lang="ar-IQ" sz="3600" b="1" dirty="0" smtClean="0"/>
          </a:p>
          <a:p>
            <a:pPr marL="0" indent="0">
              <a:buNone/>
            </a:pPr>
            <a:r>
              <a:rPr lang="ar-IQ" sz="3600" b="1" dirty="0"/>
              <a:t> </a:t>
            </a:r>
            <a:r>
              <a:rPr lang="ar-IQ" sz="3600" b="1" dirty="0" smtClean="0"/>
              <a:t>     او  كلك يمين على صفحة الويب ثم نختار</a:t>
            </a:r>
            <a:r>
              <a:rPr lang="en-US" sz="3600" b="1" dirty="0"/>
              <a:t> Save as </a:t>
            </a:r>
            <a:r>
              <a:rPr lang="ar-IQ" sz="3600" b="1" dirty="0" smtClean="0"/>
              <a:t> </a:t>
            </a:r>
          </a:p>
          <a:p>
            <a:pPr marL="0" indent="0">
              <a:buNone/>
            </a:pPr>
            <a:r>
              <a:rPr lang="ar-IQ" sz="3600" b="1" dirty="0" smtClean="0"/>
              <a:t>4.انتقل </a:t>
            </a:r>
            <a:r>
              <a:rPr lang="ar-IQ" sz="3600" b="1" dirty="0"/>
              <a:t>إلى المجلد الذي ترغب في حفظ صفحة ويب به</a:t>
            </a:r>
            <a:r>
              <a:rPr lang="ar-IQ" sz="3600" b="1" dirty="0" smtClean="0"/>
              <a:t>.</a:t>
            </a:r>
          </a:p>
          <a:p>
            <a:pPr marL="0" indent="0">
              <a:buNone/>
            </a:pPr>
            <a:r>
              <a:rPr lang="ar-IQ" sz="3600" b="1" dirty="0"/>
              <a:t>٥. اكتب اسمًا جديدًا في المربع اسم الملف إذا كنت ترغب في تغيير الاسم</a:t>
            </a:r>
            <a:r>
              <a:rPr lang="ar-IQ" sz="3600" b="1" dirty="0" smtClean="0"/>
              <a:t>.</a:t>
            </a:r>
          </a:p>
          <a:p>
            <a:pPr marL="0" indent="0">
              <a:buNone/>
            </a:pPr>
            <a:r>
              <a:rPr lang="ar-IQ" sz="3600" b="1" dirty="0"/>
              <a:t>٦. في المربع حفظ بنوع انقر على السهم، قم بأحد الإجراءات التالية:</a:t>
            </a:r>
            <a:endParaRPr lang="ar-IQ" sz="3600" dirty="0"/>
          </a:p>
        </p:txBody>
      </p:sp>
    </p:spTree>
    <p:extLst>
      <p:ext uri="{BB962C8B-B14F-4D97-AF65-F5344CB8AC3E}">
        <p14:creationId xmlns:p14="http://schemas.microsoft.com/office/powerpoint/2010/main" val="34088103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حفظ صفحة ويب كملف</a:t>
            </a:r>
          </a:p>
        </p:txBody>
      </p:sp>
      <p:sp>
        <p:nvSpPr>
          <p:cNvPr id="3" name="عنصر نائب للمحتوى 2"/>
          <p:cNvSpPr>
            <a:spLocks noGrp="1"/>
          </p:cNvSpPr>
          <p:nvPr>
            <p:ph idx="1"/>
          </p:nvPr>
        </p:nvSpPr>
        <p:spPr>
          <a:xfrm>
            <a:off x="838200" y="914400"/>
            <a:ext cx="10515600" cy="5943600"/>
          </a:xfrm>
        </p:spPr>
        <p:txBody>
          <a:bodyPr>
            <a:normAutofit/>
          </a:bodyPr>
          <a:lstStyle/>
          <a:p>
            <a:pPr marL="0" indent="0">
              <a:buNone/>
            </a:pPr>
            <a:r>
              <a:rPr lang="ar-IQ" sz="3600" b="1" dirty="0" smtClean="0"/>
              <a:t>--  لحفظ </a:t>
            </a:r>
            <a:r>
              <a:rPr lang="ar-IQ" sz="3600" b="1" dirty="0"/>
              <a:t>كافة الملفات المرتبطة بالصفحة، بما في ذلك الرسومات والإطارات وصفحات الأنماط </a:t>
            </a:r>
            <a:r>
              <a:rPr lang="ar-IQ" sz="3600" b="1" dirty="0" smtClean="0"/>
              <a:t>بتنسيقها </a:t>
            </a:r>
            <a:r>
              <a:rPr lang="ar-IQ" sz="3600" b="1" dirty="0"/>
              <a:t>الأصلي، انقر </a:t>
            </a:r>
            <a:r>
              <a:rPr lang="ar-IQ" sz="3600" b="1" dirty="0" smtClean="0"/>
              <a:t>فوق </a:t>
            </a:r>
          </a:p>
          <a:p>
            <a:pPr marL="0" indent="0">
              <a:buNone/>
            </a:pPr>
            <a:r>
              <a:rPr lang="en-US" sz="3600" b="1" dirty="0"/>
              <a:t>Webpage, </a:t>
            </a:r>
            <a:r>
              <a:rPr lang="en-US" sz="3600" b="1" dirty="0" smtClean="0"/>
              <a:t>complete</a:t>
            </a:r>
            <a:r>
              <a:rPr lang="ar-IQ" sz="3600" b="1" dirty="0" smtClean="0"/>
              <a:t> .</a:t>
            </a:r>
          </a:p>
          <a:p>
            <a:pPr marL="0" indent="0">
              <a:buNone/>
            </a:pPr>
            <a:r>
              <a:rPr lang="ar-IQ" sz="3600" b="1" dirty="0" smtClean="0"/>
              <a:t>-- لحفظ </a:t>
            </a:r>
            <a:r>
              <a:rPr lang="ar-IQ" sz="3600" b="1" dirty="0"/>
              <a:t>كافة المعلومات كملف واحد، انقر </a:t>
            </a:r>
            <a:r>
              <a:rPr lang="ar-IQ" sz="3600" b="1" dirty="0" smtClean="0"/>
              <a:t>فوق </a:t>
            </a:r>
          </a:p>
          <a:p>
            <a:pPr marL="0" indent="0">
              <a:buNone/>
            </a:pPr>
            <a:r>
              <a:rPr lang="ar-IQ" sz="3600" b="1" dirty="0"/>
              <a:t> </a:t>
            </a:r>
            <a:r>
              <a:rPr lang="en-US" sz="3600" b="1" dirty="0"/>
              <a:t>Web Archive, single file (*.</a:t>
            </a:r>
            <a:r>
              <a:rPr lang="en-US" sz="3600" b="1" dirty="0" err="1"/>
              <a:t>mht</a:t>
            </a:r>
            <a:r>
              <a:rPr lang="en-US" sz="3600" b="1" dirty="0" smtClean="0"/>
              <a:t>)</a:t>
            </a:r>
            <a:r>
              <a:rPr lang="ar-IQ" sz="3600" b="1" dirty="0" smtClean="0"/>
              <a:t> </a:t>
            </a:r>
          </a:p>
          <a:p>
            <a:pPr marL="0" indent="0">
              <a:buNone/>
            </a:pPr>
            <a:r>
              <a:rPr lang="ar-IQ" sz="3600" b="1" dirty="0" smtClean="0"/>
              <a:t>-- </a:t>
            </a:r>
            <a:r>
              <a:rPr lang="ar-IQ" sz="3600" b="1" dirty="0"/>
              <a:t>لحفظ النص من صفحة ويب الحالية فقط، انقر </a:t>
            </a:r>
            <a:r>
              <a:rPr lang="ar-IQ" sz="3600" b="1" dirty="0" smtClean="0"/>
              <a:t>فوق</a:t>
            </a:r>
            <a:r>
              <a:rPr lang="en-US" sz="3600" b="1" dirty="0"/>
              <a:t> Text File</a:t>
            </a:r>
            <a:r>
              <a:rPr lang="ar-IQ" sz="3600" b="1" dirty="0" smtClean="0"/>
              <a:t> </a:t>
            </a:r>
          </a:p>
          <a:p>
            <a:pPr marL="0" indent="0">
              <a:buNone/>
            </a:pPr>
            <a:r>
              <a:rPr lang="ar-IQ" sz="3600" b="1" dirty="0"/>
              <a:t> </a:t>
            </a:r>
            <a:r>
              <a:rPr lang="ar-IQ" sz="3600" b="1" dirty="0" smtClean="0"/>
              <a:t> </a:t>
            </a:r>
            <a:endParaRPr lang="ar-IQ" sz="3600" dirty="0"/>
          </a:p>
        </p:txBody>
      </p:sp>
    </p:spTree>
    <p:extLst>
      <p:ext uri="{BB962C8B-B14F-4D97-AF65-F5344CB8AC3E}">
        <p14:creationId xmlns:p14="http://schemas.microsoft.com/office/powerpoint/2010/main" val="23945730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الطباعة ومعاينة مظهر صفحة ويب</a:t>
            </a:r>
          </a:p>
        </p:txBody>
      </p:sp>
      <p:sp>
        <p:nvSpPr>
          <p:cNvPr id="3" name="عنصر نائب للمحتوى 2"/>
          <p:cNvSpPr>
            <a:spLocks noGrp="1"/>
          </p:cNvSpPr>
          <p:nvPr>
            <p:ph idx="1"/>
          </p:nvPr>
        </p:nvSpPr>
        <p:spPr>
          <a:xfrm>
            <a:off x="838200" y="914400"/>
            <a:ext cx="10515600" cy="5943600"/>
          </a:xfrm>
        </p:spPr>
        <p:txBody>
          <a:bodyPr>
            <a:normAutofit/>
          </a:bodyPr>
          <a:lstStyle/>
          <a:p>
            <a:pPr marL="0" indent="0">
              <a:buNone/>
            </a:pPr>
            <a:endParaRPr lang="ar-IQ" sz="3600" dirty="0" smtClean="0"/>
          </a:p>
          <a:p>
            <a:pPr marL="742950" indent="-742950">
              <a:buAutoNum type="arabicPeriod"/>
            </a:pPr>
            <a:r>
              <a:rPr lang="ar-IQ" sz="3600" dirty="0" smtClean="0"/>
              <a:t>افتح المتصفح </a:t>
            </a:r>
          </a:p>
          <a:p>
            <a:pPr marL="742950" indent="-742950">
              <a:buAutoNum type="arabicPeriod"/>
            </a:pPr>
            <a:r>
              <a:rPr lang="ar-IQ" sz="3600" b="1" dirty="0"/>
              <a:t>انتقل إلى الصفحة التي ترغب في </a:t>
            </a:r>
            <a:r>
              <a:rPr lang="ar-IQ" sz="3600" b="1" dirty="0" smtClean="0"/>
              <a:t>طباعتها</a:t>
            </a:r>
          </a:p>
          <a:p>
            <a:pPr marL="742950" indent="-742950">
              <a:buAutoNum type="arabicPeriod"/>
            </a:pPr>
            <a:r>
              <a:rPr lang="ar-IQ" sz="3600" b="1" dirty="0"/>
              <a:t>انقر فوق </a:t>
            </a:r>
            <a:r>
              <a:rPr lang="ar-IQ" sz="3600" b="1" dirty="0" smtClean="0"/>
              <a:t>القائمة </a:t>
            </a:r>
            <a:r>
              <a:rPr lang="en-US" sz="3600" b="1" dirty="0" smtClean="0"/>
              <a:t>File</a:t>
            </a:r>
            <a:r>
              <a:rPr lang="ar-IQ" sz="3600" b="1" dirty="0" smtClean="0"/>
              <a:t> </a:t>
            </a:r>
            <a:r>
              <a:rPr lang="ar-IQ" sz="3600" b="1" dirty="0"/>
              <a:t>ثم </a:t>
            </a:r>
            <a:r>
              <a:rPr lang="ar-IQ" sz="3600" b="1" dirty="0" smtClean="0"/>
              <a:t>انقر </a:t>
            </a:r>
            <a:r>
              <a:rPr lang="ar-IQ" sz="3600" b="1" dirty="0"/>
              <a:t>فوق معاينة قبل </a:t>
            </a:r>
            <a:r>
              <a:rPr lang="ar-IQ" sz="3600" b="1" dirty="0" smtClean="0"/>
              <a:t>الطباعة </a:t>
            </a:r>
            <a:r>
              <a:rPr lang="en-US" sz="3600" b="1" dirty="0" smtClean="0"/>
              <a:t>print        preview</a:t>
            </a:r>
            <a:r>
              <a:rPr lang="ar-IQ" sz="3600" b="1" dirty="0" smtClean="0"/>
              <a:t> </a:t>
            </a:r>
            <a:r>
              <a:rPr lang="ar-IQ" sz="3600" b="1" dirty="0"/>
              <a:t>لمعاينة صفحة معينة </a:t>
            </a:r>
            <a:r>
              <a:rPr lang="ar-IQ" sz="3600" b="1" dirty="0" smtClean="0"/>
              <a:t>قبل الطباعة.</a:t>
            </a:r>
          </a:p>
          <a:p>
            <a:pPr marL="742950" indent="-742950">
              <a:buAutoNum type="arabicPeriod"/>
            </a:pPr>
            <a:r>
              <a:rPr lang="ar-IQ" sz="3600" b="1" dirty="0"/>
              <a:t>انقر فوق القائمة </a:t>
            </a:r>
            <a:r>
              <a:rPr lang="en-US" sz="3600" b="1" dirty="0"/>
              <a:t>File</a:t>
            </a:r>
            <a:r>
              <a:rPr lang="ar-IQ" sz="3600" b="1" dirty="0"/>
              <a:t> ثم انقر </a:t>
            </a:r>
            <a:r>
              <a:rPr lang="ar-IQ" sz="3600" b="1" dirty="0" smtClean="0"/>
              <a:t>فوق الطباعة</a:t>
            </a:r>
            <a:r>
              <a:rPr lang="en-US" sz="3600" b="1" dirty="0"/>
              <a:t> </a:t>
            </a:r>
            <a:r>
              <a:rPr lang="en-US" sz="3600" b="1" dirty="0" smtClean="0"/>
              <a:t>print</a:t>
            </a:r>
            <a:r>
              <a:rPr lang="ar-IQ" sz="3600" b="1" dirty="0" smtClean="0"/>
              <a:t> </a:t>
            </a:r>
            <a:r>
              <a:rPr lang="ar-IQ" sz="3600" b="1" dirty="0"/>
              <a:t>لطباعة صفحة </a:t>
            </a:r>
            <a:r>
              <a:rPr lang="ar-IQ" sz="3600" b="1" dirty="0" smtClean="0"/>
              <a:t>معينة.</a:t>
            </a:r>
          </a:p>
          <a:p>
            <a:pPr marL="742950" indent="-742950">
              <a:buAutoNum type="arabicPeriod"/>
            </a:pPr>
            <a:endParaRPr lang="ar-IQ" sz="3600" b="1" dirty="0" smtClean="0"/>
          </a:p>
          <a:p>
            <a:pPr marL="742950" indent="-742950">
              <a:buAutoNum type="arabicPeriod"/>
            </a:pPr>
            <a:endParaRPr lang="ar-IQ" sz="3600" dirty="0"/>
          </a:p>
        </p:txBody>
      </p:sp>
    </p:spTree>
    <p:extLst>
      <p:ext uri="{BB962C8B-B14F-4D97-AF65-F5344CB8AC3E}">
        <p14:creationId xmlns:p14="http://schemas.microsoft.com/office/powerpoint/2010/main" val="24869685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البريد </a:t>
            </a:r>
            <a:r>
              <a:rPr lang="ar-IQ" sz="5400" b="1" dirty="0" smtClean="0"/>
              <a:t>الإلكتروني</a:t>
            </a:r>
            <a:r>
              <a:rPr lang="en-US" sz="5400" b="1" dirty="0"/>
              <a:t> "Email"</a:t>
            </a:r>
            <a:endParaRPr lang="ar-IQ" sz="5400" b="1" dirty="0"/>
          </a:p>
        </p:txBody>
      </p:sp>
      <p:sp>
        <p:nvSpPr>
          <p:cNvPr id="3" name="عنصر نائب للمحتوى 2"/>
          <p:cNvSpPr>
            <a:spLocks noGrp="1"/>
          </p:cNvSpPr>
          <p:nvPr>
            <p:ph idx="1"/>
          </p:nvPr>
        </p:nvSpPr>
        <p:spPr>
          <a:xfrm>
            <a:off x="838200" y="914400"/>
            <a:ext cx="10515600" cy="5943600"/>
          </a:xfrm>
        </p:spPr>
        <p:txBody>
          <a:bodyPr>
            <a:normAutofit/>
          </a:bodyPr>
          <a:lstStyle/>
          <a:p>
            <a:r>
              <a:rPr lang="ar-IQ" sz="3600" b="1" dirty="0"/>
              <a:t>هو وسيلة لتبادل رسائل رقمية عبر الإنترنت أو غيرها من شبكات حاسوبية</a:t>
            </a:r>
            <a:r>
              <a:rPr lang="ar-IQ" sz="3600" b="1" dirty="0" smtClean="0"/>
              <a:t>. في </a:t>
            </a:r>
            <a:r>
              <a:rPr lang="ar-IQ" sz="3600" b="1" dirty="0"/>
              <a:t>بداياته كان التراسل بالبريد يتوجب دخول </a:t>
            </a:r>
            <a:r>
              <a:rPr lang="ar-IQ" sz="3600" b="1" dirty="0" smtClean="0"/>
              <a:t>كلا من المرسل </a:t>
            </a:r>
            <a:r>
              <a:rPr lang="ar-IQ" sz="3600" b="1" dirty="0"/>
              <a:t>و المرسل إليه إلى الشبكة في الوقت ذاته لتنتقل الرسالة بينهما آنيا كما هو الحال في محادثات التراسل </a:t>
            </a:r>
            <a:r>
              <a:rPr lang="ar-IQ" sz="3600" b="1" dirty="0" smtClean="0"/>
              <a:t>اللحظي المعروفة </a:t>
            </a:r>
            <a:r>
              <a:rPr lang="ar-IQ" sz="3600" b="1" dirty="0"/>
              <a:t>اليوم، إلا أن البريد الإلكتروني لاحقا أصبح مبنيا على مبدأ التخزين و التمرير، حيث تحُفظ الرسائل الواردة </a:t>
            </a:r>
            <a:r>
              <a:rPr lang="ar-IQ" sz="3600" b="1" dirty="0" smtClean="0"/>
              <a:t>في صناديق </a:t>
            </a:r>
            <a:r>
              <a:rPr lang="ar-IQ" sz="3600" b="1" dirty="0"/>
              <a:t>بريد المستخدمين ليطلعوا عليها في الوقت الذي يشاؤون.</a:t>
            </a:r>
            <a:endParaRPr lang="ar-IQ" sz="3600" dirty="0"/>
          </a:p>
        </p:txBody>
      </p:sp>
    </p:spTree>
    <p:extLst>
      <p:ext uri="{BB962C8B-B14F-4D97-AF65-F5344CB8AC3E}">
        <p14:creationId xmlns:p14="http://schemas.microsoft.com/office/powerpoint/2010/main" val="258505156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البريد </a:t>
            </a:r>
            <a:r>
              <a:rPr lang="ar-IQ" sz="5400" b="1" dirty="0" smtClean="0"/>
              <a:t>الإلكتروني</a:t>
            </a:r>
            <a:r>
              <a:rPr lang="en-US" sz="5400" b="1" dirty="0"/>
              <a:t> "Email"</a:t>
            </a:r>
            <a:endParaRPr lang="ar-IQ" sz="5400" b="1" dirty="0"/>
          </a:p>
        </p:txBody>
      </p:sp>
      <p:sp>
        <p:nvSpPr>
          <p:cNvPr id="3" name="عنصر نائب للمحتوى 2"/>
          <p:cNvSpPr>
            <a:spLocks noGrp="1"/>
          </p:cNvSpPr>
          <p:nvPr>
            <p:ph idx="1"/>
          </p:nvPr>
        </p:nvSpPr>
        <p:spPr>
          <a:xfrm>
            <a:off x="838200" y="914400"/>
            <a:ext cx="10515600" cy="5943600"/>
          </a:xfrm>
        </p:spPr>
        <p:txBody>
          <a:bodyPr>
            <a:normAutofit/>
          </a:bodyPr>
          <a:lstStyle/>
          <a:p>
            <a:r>
              <a:rPr lang="ar-IQ" sz="3600" b="1" dirty="0"/>
              <a:t>عناوين البريد </a:t>
            </a:r>
            <a:r>
              <a:rPr lang="ar-IQ" sz="3600" b="1" dirty="0" smtClean="0"/>
              <a:t>الالكتروني </a:t>
            </a:r>
            <a:r>
              <a:rPr lang="ar-IQ" sz="3600" b="1" dirty="0"/>
              <a:t>يتألف عنوان البريد الالكتروني من </a:t>
            </a:r>
            <a:r>
              <a:rPr lang="ar-IQ" sz="3600" b="1" dirty="0" err="1"/>
              <a:t>جزاين</a:t>
            </a:r>
            <a:r>
              <a:rPr lang="ar-IQ" sz="3600" b="1" dirty="0"/>
              <a:t> مختلفين كما بالتنسيق التالي </a:t>
            </a:r>
            <a:r>
              <a:rPr lang="ar-IQ" sz="3600" b="1" dirty="0" smtClean="0"/>
              <a:t>:-       </a:t>
            </a:r>
            <a:r>
              <a:rPr lang="en-US" sz="3600" b="1" dirty="0" err="1" smtClean="0"/>
              <a:t>name@location</a:t>
            </a:r>
            <a:r>
              <a:rPr lang="ar-IQ" sz="3600" b="1" dirty="0" smtClean="0"/>
              <a:t>  </a:t>
            </a:r>
          </a:p>
          <a:p>
            <a:endParaRPr lang="ar-IQ" sz="3600" b="1" dirty="0"/>
          </a:p>
          <a:p>
            <a:r>
              <a:rPr lang="ar-IQ" sz="3600" b="1" dirty="0"/>
              <a:t>تستعمل العلامة @ كفاصل بين اسم المستلم ومكانه ( اسم المضيف او اسم الميدان ) على </a:t>
            </a:r>
            <a:r>
              <a:rPr lang="ar-IQ" sz="3600" b="1" dirty="0" smtClean="0"/>
              <a:t>الانترنت</a:t>
            </a:r>
          </a:p>
          <a:p>
            <a:r>
              <a:rPr lang="ar-IQ" sz="3600" b="1" dirty="0"/>
              <a:t>يمكن أن تتألف عناوين البريد الالكترونية من أي تركيبة أحرف أبجدية رقمية أو أحرف كبيرة أو صغيرة وفي حين أن النقاط</a:t>
            </a:r>
          </a:p>
          <a:p>
            <a:r>
              <a:rPr lang="ar-IQ" sz="3600" b="1" dirty="0"/>
              <a:t>مسموحة بها إلا أن الفراغات ممنوعة وبالتالي يتم استعمال حرف التسطير السفلي (_) بدلا من </a:t>
            </a:r>
            <a:r>
              <a:rPr lang="ar-IQ" sz="3600" b="1" dirty="0" smtClean="0"/>
              <a:t>الفراغ.</a:t>
            </a:r>
            <a:endParaRPr lang="ar-IQ" sz="3600" dirty="0"/>
          </a:p>
        </p:txBody>
      </p:sp>
    </p:spTree>
    <p:extLst>
      <p:ext uri="{BB962C8B-B14F-4D97-AF65-F5344CB8AC3E}">
        <p14:creationId xmlns:p14="http://schemas.microsoft.com/office/powerpoint/2010/main" val="375795959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البريد </a:t>
            </a:r>
            <a:r>
              <a:rPr lang="ar-IQ" sz="5400" b="1" dirty="0" smtClean="0"/>
              <a:t>الإلكتروني</a:t>
            </a:r>
            <a:r>
              <a:rPr lang="en-US" sz="5400" b="1" dirty="0"/>
              <a:t> "Email"</a:t>
            </a:r>
            <a:endParaRPr lang="ar-IQ" sz="5400" b="1" dirty="0"/>
          </a:p>
        </p:txBody>
      </p:sp>
      <p:sp>
        <p:nvSpPr>
          <p:cNvPr id="3" name="عنصر نائب للمحتوى 2"/>
          <p:cNvSpPr>
            <a:spLocks noGrp="1"/>
          </p:cNvSpPr>
          <p:nvPr>
            <p:ph idx="1"/>
          </p:nvPr>
        </p:nvSpPr>
        <p:spPr>
          <a:xfrm>
            <a:off x="838200" y="914400"/>
            <a:ext cx="10515600" cy="5943600"/>
          </a:xfrm>
        </p:spPr>
        <p:txBody>
          <a:bodyPr>
            <a:normAutofit/>
          </a:bodyPr>
          <a:lstStyle/>
          <a:p>
            <a:r>
              <a:rPr lang="ar-IQ" sz="3600" b="1" dirty="0"/>
              <a:t>ميزات البريد الإلكتروني</a:t>
            </a:r>
          </a:p>
          <a:p>
            <a:r>
              <a:rPr lang="ar-IQ" sz="3600" b="1" dirty="0"/>
              <a:t>إمكانية إرسال رسالة إلى عدة متلقين. </a:t>
            </a:r>
            <a:endParaRPr lang="ar-IQ" sz="3600" dirty="0"/>
          </a:p>
          <a:p>
            <a:r>
              <a:rPr lang="ar-IQ" sz="3600" b="1" dirty="0"/>
              <a:t>إرسال رسالة تتضمن نصا صوتيا أو فيديو والصور والخرائط. </a:t>
            </a:r>
            <a:endParaRPr lang="ar-IQ" sz="3600" dirty="0"/>
          </a:p>
          <a:p>
            <a:r>
              <a:rPr lang="ar-IQ" sz="3600" b="1" dirty="0"/>
              <a:t>السرعة في إرسال الرسائل حيث لا تستغرق إرسال الرسالة بضع ثوانٍ فقط لكي تصل إلى المرسل إليه وفي حال عدم </a:t>
            </a:r>
            <a:r>
              <a:rPr lang="ar-IQ" sz="3600" dirty="0"/>
              <a:t></a:t>
            </a:r>
          </a:p>
          <a:p>
            <a:r>
              <a:rPr lang="ar-IQ" sz="3600" b="1" dirty="0"/>
              <a:t>وصول الرسالة فإن البرنامج يحيط المرسل علما بذلك</a:t>
            </a:r>
            <a:r>
              <a:rPr lang="ar-IQ" sz="3600" b="1" dirty="0" smtClean="0"/>
              <a:t>.</a:t>
            </a:r>
            <a:endParaRPr lang="ar-IQ" sz="3600" b="1" dirty="0"/>
          </a:p>
        </p:txBody>
      </p:sp>
    </p:spTree>
    <p:extLst>
      <p:ext uri="{BB962C8B-B14F-4D97-AF65-F5344CB8AC3E}">
        <p14:creationId xmlns:p14="http://schemas.microsoft.com/office/powerpoint/2010/main" val="486769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6600" b="1" dirty="0" smtClean="0"/>
              <a:t> انواع الشبكات </a:t>
            </a:r>
            <a:r>
              <a:rPr lang="en-US" sz="6600" b="1" dirty="0" smtClean="0"/>
              <a:t>Types of Network</a:t>
            </a:r>
            <a:endParaRPr lang="ar-IQ" sz="66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lnSpcReduction="10000"/>
          </a:bodyPr>
          <a:lstStyle/>
          <a:p>
            <a:pPr marL="0" indent="0">
              <a:buNone/>
            </a:pPr>
            <a:r>
              <a:rPr lang="ar-IQ" sz="4800" dirty="0"/>
              <a:t>والشبكات على عدّة أنواع حسب طبيعة الحاجة </a:t>
            </a:r>
            <a:r>
              <a:rPr lang="ar-IQ" sz="4800" dirty="0" smtClean="0"/>
              <a:t>لها</a:t>
            </a:r>
            <a:r>
              <a:rPr lang="en-US" sz="4800" dirty="0" smtClean="0"/>
              <a:t>.</a:t>
            </a:r>
          </a:p>
          <a:p>
            <a:pPr marL="0" indent="0">
              <a:buNone/>
            </a:pPr>
            <a:r>
              <a:rPr lang="ar-IQ" sz="4800" dirty="0" smtClean="0"/>
              <a:t>تقسم الشبكات من حيث المسافة الجغرافية الى ثلاث أنواع هي:</a:t>
            </a:r>
          </a:p>
          <a:p>
            <a:pPr marL="0" indent="0">
              <a:buNone/>
            </a:pPr>
            <a:r>
              <a:rPr lang="ar-IQ" sz="4800" b="1" dirty="0" smtClean="0"/>
              <a:t>1) الشبكة المحلية     (</a:t>
            </a:r>
            <a:r>
              <a:rPr lang="en-US" sz="4800" b="1" dirty="0" smtClean="0"/>
              <a:t>LAN</a:t>
            </a:r>
            <a:r>
              <a:rPr lang="ar-IQ" sz="4800" b="1" dirty="0" smtClean="0"/>
              <a:t> )  </a:t>
            </a:r>
          </a:p>
          <a:p>
            <a:pPr marL="0" indent="0">
              <a:buNone/>
            </a:pPr>
            <a:r>
              <a:rPr lang="ar-IQ" sz="4800" b="1" dirty="0" smtClean="0"/>
              <a:t> </a:t>
            </a:r>
            <a:r>
              <a:rPr lang="en-US" sz="4800" b="1" dirty="0" smtClean="0"/>
              <a:t>Local Area  </a:t>
            </a:r>
            <a:r>
              <a:rPr lang="en-US" sz="4400" b="1" dirty="0" smtClean="0"/>
              <a:t>Networking </a:t>
            </a:r>
            <a:r>
              <a:rPr lang="en-US" sz="4400" dirty="0" smtClean="0"/>
              <a:t/>
            </a:r>
            <a:br>
              <a:rPr lang="en-US" sz="4400" dirty="0" smtClean="0"/>
            </a:br>
            <a:r>
              <a:rPr lang="ar-IQ" sz="4400" b="1" dirty="0" smtClean="0"/>
              <a:t>وهي شبكة تضم مجموعة من التجهيزات مثل كومبيوترات </a:t>
            </a:r>
            <a:r>
              <a:rPr lang="en-US" sz="4400" b="1" dirty="0" smtClean="0"/>
              <a:t>PCs</a:t>
            </a:r>
            <a:r>
              <a:rPr lang="ar-IQ" sz="4400" b="1" dirty="0" smtClean="0"/>
              <a:t> وطابعات </a:t>
            </a:r>
            <a:r>
              <a:rPr lang="ar-IQ" sz="4400" b="1" dirty="0" err="1" smtClean="0"/>
              <a:t>ومخدمات</a:t>
            </a:r>
            <a:r>
              <a:rPr lang="ar-IQ" sz="4400" b="1" dirty="0" smtClean="0"/>
              <a:t> </a:t>
            </a:r>
            <a:r>
              <a:rPr lang="en-US" sz="4400" b="1" dirty="0" smtClean="0"/>
              <a:t>Servers</a:t>
            </a:r>
            <a:r>
              <a:rPr lang="ar-IQ" sz="4400" b="1" dirty="0" smtClean="0"/>
              <a:t> وموزعات </a:t>
            </a:r>
            <a:r>
              <a:rPr lang="en-US" sz="4400" b="1" dirty="0" smtClean="0"/>
              <a:t>Hubs</a:t>
            </a:r>
            <a:r>
              <a:rPr lang="ar-IQ" sz="4400" b="1" dirty="0" smtClean="0"/>
              <a:t>.</a:t>
            </a:r>
          </a:p>
          <a:p>
            <a:pPr marL="0" indent="0">
              <a:buNone/>
            </a:pPr>
            <a:r>
              <a:rPr lang="ar-IQ" sz="4400" b="1" dirty="0"/>
              <a:t>وهي تغطي مساحة جغرافية صغيرة نسبيا ليست أكبر من </a:t>
            </a:r>
            <a:r>
              <a:rPr lang="ar-IQ" sz="4400" b="1" dirty="0" smtClean="0"/>
              <a:t>طابق او مبنى. وتتميز </a:t>
            </a:r>
            <a:r>
              <a:rPr lang="ar-IQ" sz="4400" b="1" dirty="0"/>
              <a:t>بسرعات نقل عالية لمسافات </a:t>
            </a:r>
            <a:r>
              <a:rPr lang="ar-IQ" sz="4400" b="1" dirty="0" smtClean="0"/>
              <a:t>قصيرة.  </a:t>
            </a:r>
            <a:endParaRPr lang="ar-IQ" sz="4400" b="1" dirty="0"/>
          </a:p>
        </p:txBody>
      </p:sp>
    </p:spTree>
    <p:extLst>
      <p:ext uri="{BB962C8B-B14F-4D97-AF65-F5344CB8AC3E}">
        <p14:creationId xmlns:p14="http://schemas.microsoft.com/office/powerpoint/2010/main" val="41821982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14400"/>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a:t>البريد </a:t>
            </a:r>
            <a:r>
              <a:rPr lang="ar-IQ" sz="5400" b="1" dirty="0" smtClean="0"/>
              <a:t>الإلكتروني</a:t>
            </a:r>
            <a:r>
              <a:rPr lang="en-US" sz="5400" b="1" dirty="0"/>
              <a:t> "Email"</a:t>
            </a:r>
            <a:endParaRPr lang="ar-IQ" sz="5400" b="1" dirty="0"/>
          </a:p>
        </p:txBody>
      </p:sp>
      <p:sp>
        <p:nvSpPr>
          <p:cNvPr id="3" name="عنصر نائب للمحتوى 2"/>
          <p:cNvSpPr>
            <a:spLocks noGrp="1"/>
          </p:cNvSpPr>
          <p:nvPr>
            <p:ph idx="1"/>
          </p:nvPr>
        </p:nvSpPr>
        <p:spPr>
          <a:xfrm>
            <a:off x="838200" y="914400"/>
            <a:ext cx="10515600" cy="5943600"/>
          </a:xfrm>
        </p:spPr>
        <p:txBody>
          <a:bodyPr>
            <a:normAutofit lnSpcReduction="10000"/>
          </a:bodyPr>
          <a:lstStyle/>
          <a:p>
            <a:r>
              <a:rPr lang="ar-IQ" sz="3600" b="1" smtClean="0"/>
              <a:t>يمكن </a:t>
            </a:r>
            <a:r>
              <a:rPr lang="ar-IQ" sz="3600" b="1" dirty="0"/>
              <a:t>للمستخدم أن يستخرج الرسائل من صندوق البريد عن طريق برنامج البريد الذي يمكن المستخدم من مشاهدة الرسائل </a:t>
            </a:r>
            <a:r>
              <a:rPr lang="ar-IQ" sz="3600" b="1" dirty="0" smtClean="0"/>
              <a:t>وبناء </a:t>
            </a:r>
            <a:r>
              <a:rPr lang="ar-IQ" sz="3600" b="1" dirty="0"/>
              <a:t>على رغبته إذا شاء أن يرسل جوابا لأي منها وعندما يبدأ طلب بريد الإلكتروني يتم إخبار المستعمل بوجود </a:t>
            </a:r>
            <a:r>
              <a:rPr lang="ar-IQ" sz="3600" b="1" dirty="0" smtClean="0"/>
              <a:t>رسائل بالانتظار </a:t>
            </a:r>
            <a:r>
              <a:rPr lang="ar-IQ" sz="3600" b="1" dirty="0"/>
              <a:t>في صندوق البريد عن طريق عرض سطر واحد لكل رسالة بالبريد الإلكتروني قد وصلت السطر يعطي </a:t>
            </a:r>
            <a:r>
              <a:rPr lang="ar-IQ" sz="3600" b="1" dirty="0" smtClean="0"/>
              <a:t>اسم المرسل </a:t>
            </a:r>
            <a:r>
              <a:rPr lang="ar-IQ" sz="3600" b="1" dirty="0"/>
              <a:t>ووقت وصول الرسالة وطول الرسالة في القائمة.</a:t>
            </a:r>
          </a:p>
          <a:p>
            <a:r>
              <a:rPr lang="ar-IQ" sz="3600" b="1" dirty="0"/>
              <a:t>يمكن للمستخدم أن يختار رسالة من الموجز ونظام البريد الإلكتروني يعرض محتوياتها وبعد مشاهدة الرسالة على </a:t>
            </a:r>
            <a:r>
              <a:rPr lang="ar-IQ" sz="3600" b="1" dirty="0" smtClean="0"/>
              <a:t>المستخدم </a:t>
            </a:r>
            <a:r>
              <a:rPr lang="ar-IQ" sz="3600" b="1" dirty="0"/>
              <a:t>أن يختار العملية التي يرغب فيها فإما أن يرد على المرسل أو يترك الرسالة في صندوق البريد لمشاهدتها </a:t>
            </a:r>
            <a:r>
              <a:rPr lang="ar-IQ" sz="3600" b="1" dirty="0" smtClean="0"/>
              <a:t>ثانية عند </a:t>
            </a:r>
            <a:r>
              <a:rPr lang="ar-IQ" sz="3600" b="1" dirty="0"/>
              <a:t>الحاجة أو يحتفظ بنسخة عن الرسالة في ملف أو التخلص من الرسالة بإلغائها.</a:t>
            </a:r>
            <a:endParaRPr lang="ar-IQ" sz="3600" dirty="0"/>
          </a:p>
        </p:txBody>
      </p:sp>
    </p:spTree>
    <p:extLst>
      <p:ext uri="{BB962C8B-B14F-4D97-AF65-F5344CB8AC3E}">
        <p14:creationId xmlns:p14="http://schemas.microsoft.com/office/powerpoint/2010/main" val="1614803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2688609" y="1078173"/>
            <a:ext cx="8243248" cy="4681182"/>
          </a:xfrm>
          <a:prstGeom prst="rect">
            <a:avLst/>
          </a:prstGeom>
        </p:spPr>
      </p:pic>
    </p:spTree>
    <p:extLst>
      <p:ext uri="{BB962C8B-B14F-4D97-AF65-F5344CB8AC3E}">
        <p14:creationId xmlns:p14="http://schemas.microsoft.com/office/powerpoint/2010/main" val="2804894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709683"/>
          </a:xfrm>
          <a:solidFill>
            <a:schemeClr val="accent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ar-IQ" sz="5400" b="1" dirty="0" smtClean="0"/>
              <a:t> انواع الشبكات </a:t>
            </a:r>
            <a:r>
              <a:rPr lang="en-US" sz="5400" b="1" dirty="0" smtClean="0"/>
              <a:t>Types of Network</a:t>
            </a:r>
            <a:endParaRPr lang="ar-IQ" sz="5400" b="1" dirty="0"/>
          </a:p>
        </p:txBody>
      </p:sp>
      <p:sp>
        <p:nvSpPr>
          <p:cNvPr id="3" name="عنصر نائب للمحتوى 2"/>
          <p:cNvSpPr>
            <a:spLocks noGrp="1"/>
          </p:cNvSpPr>
          <p:nvPr>
            <p:ph idx="1"/>
          </p:nvPr>
        </p:nvSpPr>
        <p:spPr>
          <a:xfrm>
            <a:off x="491319" y="914401"/>
            <a:ext cx="10862481" cy="5943600"/>
          </a:xfrm>
          <a:solidFill>
            <a:schemeClr val="accent4">
              <a:lumMod val="20000"/>
              <a:lumOff val="80000"/>
            </a:schemeClr>
          </a:solidFill>
        </p:spPr>
        <p:txBody>
          <a:bodyPr>
            <a:normAutofit fontScale="92500" lnSpcReduction="20000"/>
          </a:bodyPr>
          <a:lstStyle/>
          <a:p>
            <a:pPr marL="0" indent="0">
              <a:buNone/>
            </a:pPr>
            <a:r>
              <a:rPr lang="ar-IQ" sz="4400" b="1" dirty="0" smtClean="0"/>
              <a:t>2)</a:t>
            </a:r>
            <a:r>
              <a:rPr lang="ar-IQ" sz="4400" b="1" dirty="0"/>
              <a:t> الشبكة </a:t>
            </a:r>
            <a:r>
              <a:rPr lang="ar-IQ" sz="4400" b="1" dirty="0" smtClean="0"/>
              <a:t>العريضة </a:t>
            </a:r>
            <a:r>
              <a:rPr lang="en-US" sz="4400" b="1" dirty="0" smtClean="0"/>
              <a:t>(WAN)</a:t>
            </a:r>
            <a:r>
              <a:rPr lang="ar-IQ" sz="4400" b="1" dirty="0" smtClean="0"/>
              <a:t> </a:t>
            </a:r>
            <a:r>
              <a:rPr lang="en-US" sz="4400" b="1" dirty="0"/>
              <a:t>Wide Area </a:t>
            </a:r>
            <a:r>
              <a:rPr lang="en-US" sz="4400" b="1" dirty="0" smtClean="0"/>
              <a:t>Network</a:t>
            </a:r>
            <a:endParaRPr lang="ar-IQ" sz="4400" b="1" dirty="0" smtClean="0"/>
          </a:p>
          <a:p>
            <a:pPr marL="0" indent="0">
              <a:buNone/>
            </a:pPr>
            <a:r>
              <a:rPr lang="ar-IQ" sz="4400" dirty="0"/>
              <a:t>وهي مجموعة من التجهيزات أو </a:t>
            </a:r>
            <a:r>
              <a:rPr lang="ar-IQ" sz="4400" dirty="0" smtClean="0"/>
              <a:t>شبكات </a:t>
            </a:r>
            <a:r>
              <a:rPr lang="en-US" sz="4400" dirty="0" smtClean="0"/>
              <a:t>LANs</a:t>
            </a:r>
            <a:r>
              <a:rPr lang="ar-IQ" sz="4400" dirty="0" smtClean="0"/>
              <a:t> </a:t>
            </a:r>
            <a:r>
              <a:rPr lang="ar-IQ" sz="4400" dirty="0"/>
              <a:t>المتصلة مع بعضها البعض والتي تغطي مساحة جغرافية واحدة مثل مدينة أو بلد </a:t>
            </a:r>
            <a:r>
              <a:rPr lang="ar-IQ" sz="4400" dirty="0" smtClean="0"/>
              <a:t>كامل.</a:t>
            </a:r>
            <a:r>
              <a:rPr lang="ar-IQ" sz="4400" dirty="0"/>
              <a:t> واحد من أكبر الأمثلة على </a:t>
            </a:r>
            <a:r>
              <a:rPr lang="ar-IQ" sz="4400" dirty="0" smtClean="0"/>
              <a:t>شبكة </a:t>
            </a:r>
            <a:r>
              <a:rPr lang="en-US" sz="4400" dirty="0" smtClean="0"/>
              <a:t>WAN</a:t>
            </a:r>
            <a:r>
              <a:rPr lang="ar-IQ" sz="4400" dirty="0" smtClean="0"/>
              <a:t>  هو الانترنت.</a:t>
            </a:r>
            <a:r>
              <a:rPr lang="ar-IQ" sz="4400" dirty="0"/>
              <a:t> </a:t>
            </a:r>
            <a:endParaRPr lang="ar-IQ" sz="4400" dirty="0" smtClean="0"/>
          </a:p>
          <a:p>
            <a:pPr marL="0" indent="0">
              <a:buNone/>
            </a:pPr>
            <a:r>
              <a:rPr lang="ar-IQ" sz="4400" dirty="0" smtClean="0"/>
              <a:t>هي </a:t>
            </a:r>
            <a:r>
              <a:rPr lang="ar-IQ" sz="4400" dirty="0"/>
              <a:t>شبكة تمتد إلى الخارج وهي عبارة عن مجموعة شبكات محليّة ترتبط بالعالم الخارجيّ عن طريق أجهزة ربط مُعيّنة </a:t>
            </a:r>
            <a:r>
              <a:rPr lang="ar-IQ" sz="4400" dirty="0" err="1"/>
              <a:t>كالراوترات</a:t>
            </a:r>
            <a:r>
              <a:rPr lang="ar-IQ" sz="4400" dirty="0"/>
              <a:t> </a:t>
            </a:r>
            <a:r>
              <a:rPr lang="en-US" sz="4400" dirty="0" smtClean="0"/>
              <a:t>Routers </a:t>
            </a:r>
          </a:p>
          <a:p>
            <a:pPr marL="0" indent="0">
              <a:buNone/>
            </a:pPr>
            <a:r>
              <a:rPr lang="ar-IQ" sz="4400" dirty="0" smtClean="0"/>
              <a:t>ونرى هذا النوع من الشبكات </a:t>
            </a:r>
            <a:r>
              <a:rPr lang="ar-IQ" sz="4400" dirty="0"/>
              <a:t>في الشركات الكُبرى التي لها فروع عبر القارات وفي المطارات أيضاً وغيرها، </a:t>
            </a:r>
            <a:r>
              <a:rPr lang="ar-IQ" sz="4400" dirty="0" smtClean="0"/>
              <a:t>وتُغطّي </a:t>
            </a:r>
            <a:r>
              <a:rPr lang="ar-IQ" sz="4400" dirty="0"/>
              <a:t>هذهِ الشبكة مساحات واسعة ولذلك فهي تُدعى بالـ </a:t>
            </a:r>
            <a:r>
              <a:rPr lang="en-US" sz="4400" dirty="0" smtClean="0"/>
              <a:t>WAN</a:t>
            </a:r>
            <a:r>
              <a:rPr lang="en-US" sz="4400" dirty="0"/>
              <a:t/>
            </a:r>
            <a:br>
              <a:rPr lang="en-US" sz="4400" dirty="0"/>
            </a:br>
            <a:r>
              <a:rPr lang="en-US" sz="4400" dirty="0"/>
              <a:t/>
            </a:r>
            <a:br>
              <a:rPr lang="en-US" sz="4400" dirty="0"/>
            </a:br>
            <a:endParaRPr lang="ar-IQ" sz="4400" b="1" dirty="0"/>
          </a:p>
        </p:txBody>
      </p:sp>
    </p:spTree>
    <p:extLst>
      <p:ext uri="{BB962C8B-B14F-4D97-AF65-F5344CB8AC3E}">
        <p14:creationId xmlns:p14="http://schemas.microsoft.com/office/powerpoint/2010/main" val="1879507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2715904" y="723330"/>
            <a:ext cx="7547211" cy="4981433"/>
          </a:xfrm>
          <a:prstGeom prst="rect">
            <a:avLst/>
          </a:prstGeom>
        </p:spPr>
      </p:pic>
    </p:spTree>
    <p:extLst>
      <p:ext uri="{BB962C8B-B14F-4D97-AF65-F5344CB8AC3E}">
        <p14:creationId xmlns:p14="http://schemas.microsoft.com/office/powerpoint/2010/main" val="2335564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TotalTime>
  <Words>3378</Words>
  <Application>Microsoft Office PowerPoint</Application>
  <PresentationFormat>ملء الشاشة</PresentationFormat>
  <Paragraphs>266</Paragraphs>
  <Slides>60</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60</vt:i4>
      </vt:variant>
    </vt:vector>
  </HeadingPairs>
  <TitlesOfParts>
    <vt:vector size="66" baseType="lpstr">
      <vt:lpstr>Arial</vt:lpstr>
      <vt:lpstr>Calibri</vt:lpstr>
      <vt:lpstr>Calibri Light</vt:lpstr>
      <vt:lpstr>Times New Roman</vt:lpstr>
      <vt:lpstr>TimesNewRoman,Bold</vt:lpstr>
      <vt:lpstr>نسق Office</vt:lpstr>
      <vt:lpstr>الانترنت    The  Internet</vt:lpstr>
      <vt:lpstr>المقدمة</vt:lpstr>
      <vt:lpstr>  مكونات الشبكات Network components</vt:lpstr>
      <vt:lpstr> مكونات الشبكات Network components</vt:lpstr>
      <vt:lpstr>  الشبكات Computer Network</vt:lpstr>
      <vt:lpstr> انواع الشبكات Types of Network</vt:lpstr>
      <vt:lpstr>عرض تقديمي في PowerPoint</vt:lpstr>
      <vt:lpstr> انواع الشبكات Types of Network</vt:lpstr>
      <vt:lpstr>عرض تقديمي في PowerPoint</vt:lpstr>
      <vt:lpstr>فوائد التشبيك Networking </vt:lpstr>
      <vt:lpstr>الانترنت "Internet "</vt:lpstr>
      <vt:lpstr>الانترنت "Internet "</vt:lpstr>
      <vt:lpstr>الانترنت "Internet "</vt:lpstr>
      <vt:lpstr>1) بروتوكول HTTP</vt:lpstr>
      <vt:lpstr>2) بروتوكولFTP </vt:lpstr>
      <vt:lpstr>2) بروتوكولFTP </vt:lpstr>
      <vt:lpstr>2) بروتوكولFTP </vt:lpstr>
      <vt:lpstr>لغة HTML</vt:lpstr>
      <vt:lpstr>World Wide Web</vt:lpstr>
      <vt:lpstr> استعمالات الانترنيت </vt:lpstr>
      <vt:lpstr> استعمالات الانترنيت </vt:lpstr>
      <vt:lpstr> استعمالات الانترنيت </vt:lpstr>
      <vt:lpstr> استعمالات الانترنيت </vt:lpstr>
      <vt:lpstr>المتصفحات Web Browser </vt:lpstr>
      <vt:lpstr>المتصفحات Web Browser </vt:lpstr>
      <vt:lpstr>المتصفحات Web Browser </vt:lpstr>
      <vt:lpstr>Website</vt:lpstr>
      <vt:lpstr>عنوان إنترنتURL</vt:lpstr>
      <vt:lpstr>عنوان إنترنتURL</vt:lpstr>
      <vt:lpstr>عنوان إنترنتURL</vt:lpstr>
      <vt:lpstr>محرك بحث Search engine  </vt:lpstr>
      <vt:lpstr>محرك بحث Search engine  </vt:lpstr>
      <vt:lpstr>محرك بحث Search engine  </vt:lpstr>
      <vt:lpstr>الارتباط التشعبي Hyperlink</vt:lpstr>
      <vt:lpstr>مصطلح Upload  &amp; Download</vt:lpstr>
      <vt:lpstr>الاتصال بالانترنت</vt:lpstr>
      <vt:lpstr>الشروع في استخدام ويب</vt:lpstr>
      <vt:lpstr>الشروع في استخدام ويب</vt:lpstr>
      <vt:lpstr>إدخال عنوان ويب</vt:lpstr>
      <vt:lpstr>إدخال عنوان ويب</vt:lpstr>
      <vt:lpstr>تلميحات</vt:lpstr>
      <vt:lpstr>عرض تقديمي في PowerPoint</vt:lpstr>
      <vt:lpstr>عرض تقديمي في PowerPoint</vt:lpstr>
      <vt:lpstr>الصفحات الحديثة</vt:lpstr>
      <vt:lpstr>إيقاف البحث " Stop"</vt:lpstr>
      <vt:lpstr>إيقاف البحث " Stop"</vt:lpstr>
      <vt:lpstr>إيقاف البحث " Stop"</vt:lpstr>
      <vt:lpstr>تحديث "Refresh"</vt:lpstr>
      <vt:lpstr>البحث في ويب</vt:lpstr>
      <vt:lpstr>المفضلة " Favorites "</vt:lpstr>
      <vt:lpstr>المفضلة " Favorites "</vt:lpstr>
      <vt:lpstr>المفضلة " Favorites "</vt:lpstr>
      <vt:lpstr>المفضلة " Favorites "</vt:lpstr>
      <vt:lpstr>حفظ صفحة ويب كملف</vt:lpstr>
      <vt:lpstr>حفظ صفحة ويب كملف</vt:lpstr>
      <vt:lpstr>الطباعة ومعاينة مظهر صفحة ويب</vt:lpstr>
      <vt:lpstr>البريد الإلكتروني "Email"</vt:lpstr>
      <vt:lpstr>البريد الإلكتروني "Email"</vt:lpstr>
      <vt:lpstr>البريد الإلكتروني "Email"</vt:lpstr>
      <vt:lpstr>البريد الإلكتروني "Email"</vt:lpstr>
    </vt:vector>
  </TitlesOfParts>
  <Company>SACC - ANAS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123</cp:lastModifiedBy>
  <cp:revision>210</cp:revision>
  <dcterms:created xsi:type="dcterms:W3CDTF">2018-02-20T17:35:05Z</dcterms:created>
  <dcterms:modified xsi:type="dcterms:W3CDTF">2019-02-24T21:12:55Z</dcterms:modified>
</cp:coreProperties>
</file>